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66" r:id="rId3"/>
    <p:sldId id="258" r:id="rId4"/>
    <p:sldId id="267" r:id="rId5"/>
    <p:sldId id="259" r:id="rId6"/>
    <p:sldId id="260" r:id="rId7"/>
    <p:sldId id="261" r:id="rId8"/>
    <p:sldId id="262" r:id="rId9"/>
    <p:sldId id="272" r:id="rId10"/>
    <p:sldId id="263" r:id="rId11"/>
    <p:sldId id="270" r:id="rId12"/>
    <p:sldId id="271" r:id="rId13"/>
    <p:sldId id="274"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50" d="100"/>
          <a:sy n="50" d="100"/>
        </p:scale>
        <p:origin x="1252" y="12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FD0ED4-142D-409E-A89A-F9412A7EF816}"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6015A6C1-45CA-45ED-860B-E50BE68DAC86}">
      <dgm:prSet/>
      <dgm:spPr/>
      <dgm:t>
        <a:bodyPr/>
        <a:lstStyle/>
        <a:p>
          <a:r>
            <a:rPr lang="en-US"/>
            <a:t>Personal and family medical history</a:t>
          </a:r>
        </a:p>
      </dgm:t>
    </dgm:pt>
    <dgm:pt modelId="{5F952478-E6CA-41FD-8E62-E0FF7C413496}" type="parTrans" cxnId="{5AC470D7-64FE-4E4F-9F33-D7B10F3DE5AB}">
      <dgm:prSet/>
      <dgm:spPr/>
      <dgm:t>
        <a:bodyPr/>
        <a:lstStyle/>
        <a:p>
          <a:endParaRPr lang="en-US"/>
        </a:p>
      </dgm:t>
    </dgm:pt>
    <dgm:pt modelId="{D81CE61A-437C-4061-995B-C78190C27AEB}" type="sibTrans" cxnId="{5AC470D7-64FE-4E4F-9F33-D7B10F3DE5AB}">
      <dgm:prSet/>
      <dgm:spPr/>
      <dgm:t>
        <a:bodyPr/>
        <a:lstStyle/>
        <a:p>
          <a:endParaRPr lang="en-US"/>
        </a:p>
      </dgm:t>
    </dgm:pt>
    <dgm:pt modelId="{425D34F9-05DF-45F6-801A-172104EC03E3}">
      <dgm:prSet/>
      <dgm:spPr/>
      <dgm:t>
        <a:bodyPr/>
        <a:lstStyle/>
        <a:p>
          <a:r>
            <a:rPr lang="en-US"/>
            <a:t>Laboratory tests including lipid profiles or blood tests</a:t>
          </a:r>
        </a:p>
      </dgm:t>
    </dgm:pt>
    <dgm:pt modelId="{8789CA94-9ADB-418C-8B54-E237ED1CB6EC}" type="parTrans" cxnId="{3D4FD666-14AC-4DEB-A4FB-770ED101BFE6}">
      <dgm:prSet/>
      <dgm:spPr/>
      <dgm:t>
        <a:bodyPr/>
        <a:lstStyle/>
        <a:p>
          <a:endParaRPr lang="en-US"/>
        </a:p>
      </dgm:t>
    </dgm:pt>
    <dgm:pt modelId="{4A3C4BAF-4D5C-4884-BA68-45D54661B529}" type="sibTrans" cxnId="{3D4FD666-14AC-4DEB-A4FB-770ED101BFE6}">
      <dgm:prSet/>
      <dgm:spPr/>
      <dgm:t>
        <a:bodyPr/>
        <a:lstStyle/>
        <a:p>
          <a:endParaRPr lang="en-US"/>
        </a:p>
      </dgm:t>
    </dgm:pt>
    <dgm:pt modelId="{B4AB37A0-5366-482C-BCCF-4A496ECCB6D2}">
      <dgm:prSet/>
      <dgm:spPr/>
      <dgm:t>
        <a:bodyPr/>
        <a:lstStyle/>
        <a:p>
          <a:r>
            <a:rPr lang="en-US"/>
            <a:t>Testing such as electrocardiograms or ultrasounds</a:t>
          </a:r>
        </a:p>
      </dgm:t>
    </dgm:pt>
    <dgm:pt modelId="{E5987584-80B9-4BF8-A78D-A457EC122898}" type="parTrans" cxnId="{DF1C8B79-4E9E-4FA9-86F9-CCD1F0CB46FF}">
      <dgm:prSet/>
      <dgm:spPr/>
      <dgm:t>
        <a:bodyPr/>
        <a:lstStyle/>
        <a:p>
          <a:endParaRPr lang="en-US"/>
        </a:p>
      </dgm:t>
    </dgm:pt>
    <dgm:pt modelId="{2F143DD7-840A-47AC-8C3C-6F94EDA37A5A}" type="sibTrans" cxnId="{DF1C8B79-4E9E-4FA9-86F9-CCD1F0CB46FF}">
      <dgm:prSet/>
      <dgm:spPr/>
      <dgm:t>
        <a:bodyPr/>
        <a:lstStyle/>
        <a:p>
          <a:endParaRPr lang="en-US"/>
        </a:p>
      </dgm:t>
    </dgm:pt>
    <dgm:pt modelId="{8B17AE1B-C37A-4D56-95F7-9F4A9B35F32A}" type="pres">
      <dgm:prSet presAssocID="{A9FD0ED4-142D-409E-A89A-F9412A7EF816}" presName="vert0" presStyleCnt="0">
        <dgm:presLayoutVars>
          <dgm:dir/>
          <dgm:animOne val="branch"/>
          <dgm:animLvl val="lvl"/>
        </dgm:presLayoutVars>
      </dgm:prSet>
      <dgm:spPr/>
    </dgm:pt>
    <dgm:pt modelId="{B78AB91B-5040-4C16-9AE4-8DBC66B5B4F8}" type="pres">
      <dgm:prSet presAssocID="{6015A6C1-45CA-45ED-860B-E50BE68DAC86}" presName="thickLine" presStyleLbl="alignNode1" presStyleIdx="0" presStyleCnt="3"/>
      <dgm:spPr/>
    </dgm:pt>
    <dgm:pt modelId="{2F45D937-2BC8-4B78-8599-3517E77D92A7}" type="pres">
      <dgm:prSet presAssocID="{6015A6C1-45CA-45ED-860B-E50BE68DAC86}" presName="horz1" presStyleCnt="0"/>
      <dgm:spPr/>
    </dgm:pt>
    <dgm:pt modelId="{36DC4AAE-F175-4006-BEA3-6314C7FB97EF}" type="pres">
      <dgm:prSet presAssocID="{6015A6C1-45CA-45ED-860B-E50BE68DAC86}" presName="tx1" presStyleLbl="revTx" presStyleIdx="0" presStyleCnt="3"/>
      <dgm:spPr/>
    </dgm:pt>
    <dgm:pt modelId="{D3CED9C3-D04C-4DD2-8422-5D05C548DDB8}" type="pres">
      <dgm:prSet presAssocID="{6015A6C1-45CA-45ED-860B-E50BE68DAC86}" presName="vert1" presStyleCnt="0"/>
      <dgm:spPr/>
    </dgm:pt>
    <dgm:pt modelId="{3CFDAC27-E658-46BA-9ED3-75BF27A5F42A}" type="pres">
      <dgm:prSet presAssocID="{425D34F9-05DF-45F6-801A-172104EC03E3}" presName="thickLine" presStyleLbl="alignNode1" presStyleIdx="1" presStyleCnt="3"/>
      <dgm:spPr/>
    </dgm:pt>
    <dgm:pt modelId="{FB3A5942-BBB3-4D3C-9950-4E01B5561151}" type="pres">
      <dgm:prSet presAssocID="{425D34F9-05DF-45F6-801A-172104EC03E3}" presName="horz1" presStyleCnt="0"/>
      <dgm:spPr/>
    </dgm:pt>
    <dgm:pt modelId="{6031D521-88E4-44F3-BB4B-5D35CFC25293}" type="pres">
      <dgm:prSet presAssocID="{425D34F9-05DF-45F6-801A-172104EC03E3}" presName="tx1" presStyleLbl="revTx" presStyleIdx="1" presStyleCnt="3"/>
      <dgm:spPr/>
    </dgm:pt>
    <dgm:pt modelId="{9BBE58C2-971E-430D-9B4A-A7CE48E208AB}" type="pres">
      <dgm:prSet presAssocID="{425D34F9-05DF-45F6-801A-172104EC03E3}" presName="vert1" presStyleCnt="0"/>
      <dgm:spPr/>
    </dgm:pt>
    <dgm:pt modelId="{86E26B79-78FE-466F-A051-17EDA3F0A47B}" type="pres">
      <dgm:prSet presAssocID="{B4AB37A0-5366-482C-BCCF-4A496ECCB6D2}" presName="thickLine" presStyleLbl="alignNode1" presStyleIdx="2" presStyleCnt="3"/>
      <dgm:spPr/>
    </dgm:pt>
    <dgm:pt modelId="{4081E7AE-12A7-4B22-B55A-09B0DE1DBDF4}" type="pres">
      <dgm:prSet presAssocID="{B4AB37A0-5366-482C-BCCF-4A496ECCB6D2}" presName="horz1" presStyleCnt="0"/>
      <dgm:spPr/>
    </dgm:pt>
    <dgm:pt modelId="{952FC405-0179-438A-A19D-EEED8EE291B1}" type="pres">
      <dgm:prSet presAssocID="{B4AB37A0-5366-482C-BCCF-4A496ECCB6D2}" presName="tx1" presStyleLbl="revTx" presStyleIdx="2" presStyleCnt="3"/>
      <dgm:spPr/>
    </dgm:pt>
    <dgm:pt modelId="{9490B201-EABA-4D01-BA3E-7477965DEA6F}" type="pres">
      <dgm:prSet presAssocID="{B4AB37A0-5366-482C-BCCF-4A496ECCB6D2}" presName="vert1" presStyleCnt="0"/>
      <dgm:spPr/>
    </dgm:pt>
  </dgm:ptLst>
  <dgm:cxnLst>
    <dgm:cxn modelId="{F6CA0C32-8791-4117-9F68-FE34DEA8D9BD}" type="presOf" srcId="{B4AB37A0-5366-482C-BCCF-4A496ECCB6D2}" destId="{952FC405-0179-438A-A19D-EEED8EE291B1}" srcOrd="0" destOrd="0" presId="urn:microsoft.com/office/officeart/2008/layout/LinedList"/>
    <dgm:cxn modelId="{3D4FD666-14AC-4DEB-A4FB-770ED101BFE6}" srcId="{A9FD0ED4-142D-409E-A89A-F9412A7EF816}" destId="{425D34F9-05DF-45F6-801A-172104EC03E3}" srcOrd="1" destOrd="0" parTransId="{8789CA94-9ADB-418C-8B54-E237ED1CB6EC}" sibTransId="{4A3C4BAF-4D5C-4884-BA68-45D54661B529}"/>
    <dgm:cxn modelId="{DF1C8B79-4E9E-4FA9-86F9-CCD1F0CB46FF}" srcId="{A9FD0ED4-142D-409E-A89A-F9412A7EF816}" destId="{B4AB37A0-5366-482C-BCCF-4A496ECCB6D2}" srcOrd="2" destOrd="0" parTransId="{E5987584-80B9-4BF8-A78D-A457EC122898}" sibTransId="{2F143DD7-840A-47AC-8C3C-6F94EDA37A5A}"/>
    <dgm:cxn modelId="{B630C0BC-E135-4C5B-B7FD-1FE1FC053FFD}" type="presOf" srcId="{425D34F9-05DF-45F6-801A-172104EC03E3}" destId="{6031D521-88E4-44F3-BB4B-5D35CFC25293}" srcOrd="0" destOrd="0" presId="urn:microsoft.com/office/officeart/2008/layout/LinedList"/>
    <dgm:cxn modelId="{C6E1F2D2-625D-444B-BE0C-F11952B9F18D}" type="presOf" srcId="{A9FD0ED4-142D-409E-A89A-F9412A7EF816}" destId="{8B17AE1B-C37A-4D56-95F7-9F4A9B35F32A}" srcOrd="0" destOrd="0" presId="urn:microsoft.com/office/officeart/2008/layout/LinedList"/>
    <dgm:cxn modelId="{5AC470D7-64FE-4E4F-9F33-D7B10F3DE5AB}" srcId="{A9FD0ED4-142D-409E-A89A-F9412A7EF816}" destId="{6015A6C1-45CA-45ED-860B-E50BE68DAC86}" srcOrd="0" destOrd="0" parTransId="{5F952478-E6CA-41FD-8E62-E0FF7C413496}" sibTransId="{D81CE61A-437C-4061-995B-C78190C27AEB}"/>
    <dgm:cxn modelId="{5F4C5AE3-B1D9-4A0C-BB71-7A172BE97AA0}" type="presOf" srcId="{6015A6C1-45CA-45ED-860B-E50BE68DAC86}" destId="{36DC4AAE-F175-4006-BEA3-6314C7FB97EF}" srcOrd="0" destOrd="0" presId="urn:microsoft.com/office/officeart/2008/layout/LinedList"/>
    <dgm:cxn modelId="{49CB7023-8BAD-4345-8CD1-3EDBC2A6DC6A}" type="presParOf" srcId="{8B17AE1B-C37A-4D56-95F7-9F4A9B35F32A}" destId="{B78AB91B-5040-4C16-9AE4-8DBC66B5B4F8}" srcOrd="0" destOrd="0" presId="urn:microsoft.com/office/officeart/2008/layout/LinedList"/>
    <dgm:cxn modelId="{BB0E8022-DEC8-4A00-853E-DEA9526C36F0}" type="presParOf" srcId="{8B17AE1B-C37A-4D56-95F7-9F4A9B35F32A}" destId="{2F45D937-2BC8-4B78-8599-3517E77D92A7}" srcOrd="1" destOrd="0" presId="urn:microsoft.com/office/officeart/2008/layout/LinedList"/>
    <dgm:cxn modelId="{D640DB4E-8840-4F8B-A8C7-437B80734C42}" type="presParOf" srcId="{2F45D937-2BC8-4B78-8599-3517E77D92A7}" destId="{36DC4AAE-F175-4006-BEA3-6314C7FB97EF}" srcOrd="0" destOrd="0" presId="urn:microsoft.com/office/officeart/2008/layout/LinedList"/>
    <dgm:cxn modelId="{E7BEA969-8116-43D3-AAD8-27FD3B7B6BF7}" type="presParOf" srcId="{2F45D937-2BC8-4B78-8599-3517E77D92A7}" destId="{D3CED9C3-D04C-4DD2-8422-5D05C548DDB8}" srcOrd="1" destOrd="0" presId="urn:microsoft.com/office/officeart/2008/layout/LinedList"/>
    <dgm:cxn modelId="{92E0A83B-292B-4F52-9F72-1DC4362F80CA}" type="presParOf" srcId="{8B17AE1B-C37A-4D56-95F7-9F4A9B35F32A}" destId="{3CFDAC27-E658-46BA-9ED3-75BF27A5F42A}" srcOrd="2" destOrd="0" presId="urn:microsoft.com/office/officeart/2008/layout/LinedList"/>
    <dgm:cxn modelId="{321AC204-9E74-45A9-859C-354746618BC1}" type="presParOf" srcId="{8B17AE1B-C37A-4D56-95F7-9F4A9B35F32A}" destId="{FB3A5942-BBB3-4D3C-9950-4E01B5561151}" srcOrd="3" destOrd="0" presId="urn:microsoft.com/office/officeart/2008/layout/LinedList"/>
    <dgm:cxn modelId="{044DCCE5-21C5-4A00-B09D-F0C447B77DC6}" type="presParOf" srcId="{FB3A5942-BBB3-4D3C-9950-4E01B5561151}" destId="{6031D521-88E4-44F3-BB4B-5D35CFC25293}" srcOrd="0" destOrd="0" presId="urn:microsoft.com/office/officeart/2008/layout/LinedList"/>
    <dgm:cxn modelId="{F488FCEE-0C89-420B-A8D1-96CE375E201C}" type="presParOf" srcId="{FB3A5942-BBB3-4D3C-9950-4E01B5561151}" destId="{9BBE58C2-971E-430D-9B4A-A7CE48E208AB}" srcOrd="1" destOrd="0" presId="urn:microsoft.com/office/officeart/2008/layout/LinedList"/>
    <dgm:cxn modelId="{19A9B05E-4DD5-4EAF-9694-687A239AA6CE}" type="presParOf" srcId="{8B17AE1B-C37A-4D56-95F7-9F4A9B35F32A}" destId="{86E26B79-78FE-466F-A051-17EDA3F0A47B}" srcOrd="4" destOrd="0" presId="urn:microsoft.com/office/officeart/2008/layout/LinedList"/>
    <dgm:cxn modelId="{090DCFBD-7A83-43FE-BD61-B285ABA0A7FB}" type="presParOf" srcId="{8B17AE1B-C37A-4D56-95F7-9F4A9B35F32A}" destId="{4081E7AE-12A7-4B22-B55A-09B0DE1DBDF4}" srcOrd="5" destOrd="0" presId="urn:microsoft.com/office/officeart/2008/layout/LinedList"/>
    <dgm:cxn modelId="{F1AC6E17-4ABB-4867-87BF-D9E2B216F415}" type="presParOf" srcId="{4081E7AE-12A7-4B22-B55A-09B0DE1DBDF4}" destId="{952FC405-0179-438A-A19D-EEED8EE291B1}" srcOrd="0" destOrd="0" presId="urn:microsoft.com/office/officeart/2008/layout/LinedList"/>
    <dgm:cxn modelId="{DDBF55D6-E5DD-488A-9E83-088651F1F93C}" type="presParOf" srcId="{4081E7AE-12A7-4B22-B55A-09B0DE1DBDF4}" destId="{9490B201-EABA-4D01-BA3E-7477965DEA6F}"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0E1C410-A0A1-4E8D-BDD8-0C230A5526A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54C4E3EA-9B4D-44B1-9F53-23D61CE63C8B}">
      <dgm:prSet/>
      <dgm:spPr/>
      <dgm:t>
        <a:bodyPr/>
        <a:lstStyle/>
        <a:p>
          <a:r>
            <a:rPr lang="en-US"/>
            <a:t>Logistic Model vs Decision Tree</a:t>
          </a:r>
        </a:p>
      </dgm:t>
    </dgm:pt>
    <dgm:pt modelId="{0E6F8AC5-CE60-4699-9CBE-48A133191C24}" type="parTrans" cxnId="{E3713F48-297A-40E6-B47E-FC5DC026B42C}">
      <dgm:prSet/>
      <dgm:spPr/>
      <dgm:t>
        <a:bodyPr/>
        <a:lstStyle/>
        <a:p>
          <a:endParaRPr lang="en-US"/>
        </a:p>
      </dgm:t>
    </dgm:pt>
    <dgm:pt modelId="{3AD6D859-F9E1-41FC-8C68-F41D048CFAEB}" type="sibTrans" cxnId="{E3713F48-297A-40E6-B47E-FC5DC026B42C}">
      <dgm:prSet/>
      <dgm:spPr/>
      <dgm:t>
        <a:bodyPr/>
        <a:lstStyle/>
        <a:p>
          <a:endParaRPr lang="en-US"/>
        </a:p>
      </dgm:t>
    </dgm:pt>
    <dgm:pt modelId="{EFAD0779-5BB1-4812-9B60-178A3BDC93E3}">
      <dgm:prSet/>
      <dgm:spPr/>
      <dgm:t>
        <a:bodyPr/>
        <a:lstStyle/>
        <a:p>
          <a:r>
            <a:rPr lang="en-US"/>
            <a:t>Measures: Accuracy and False Positives/Negative</a:t>
          </a:r>
        </a:p>
      </dgm:t>
    </dgm:pt>
    <dgm:pt modelId="{1B693EFE-6B87-454B-B697-92004B93B7EE}" type="parTrans" cxnId="{0BA6CF8F-D7D0-4815-B4D3-5A8FC846FA95}">
      <dgm:prSet/>
      <dgm:spPr/>
      <dgm:t>
        <a:bodyPr/>
        <a:lstStyle/>
        <a:p>
          <a:endParaRPr lang="en-US"/>
        </a:p>
      </dgm:t>
    </dgm:pt>
    <dgm:pt modelId="{FFE4E7B4-3C7B-46F8-9500-C86AFD978B84}" type="sibTrans" cxnId="{0BA6CF8F-D7D0-4815-B4D3-5A8FC846FA95}">
      <dgm:prSet/>
      <dgm:spPr/>
      <dgm:t>
        <a:bodyPr/>
        <a:lstStyle/>
        <a:p>
          <a:endParaRPr lang="en-US"/>
        </a:p>
      </dgm:t>
    </dgm:pt>
    <dgm:pt modelId="{F9FBBEF2-4BFD-4851-B2AA-460C01FA548C}" type="pres">
      <dgm:prSet presAssocID="{50E1C410-A0A1-4E8D-BDD8-0C230A5526A2}" presName="linear" presStyleCnt="0">
        <dgm:presLayoutVars>
          <dgm:animLvl val="lvl"/>
          <dgm:resizeHandles val="exact"/>
        </dgm:presLayoutVars>
      </dgm:prSet>
      <dgm:spPr/>
    </dgm:pt>
    <dgm:pt modelId="{F12BFEDB-8AF1-46C9-8D23-EE78965D3537}" type="pres">
      <dgm:prSet presAssocID="{54C4E3EA-9B4D-44B1-9F53-23D61CE63C8B}" presName="parentText" presStyleLbl="node1" presStyleIdx="0" presStyleCnt="2">
        <dgm:presLayoutVars>
          <dgm:chMax val="0"/>
          <dgm:bulletEnabled val="1"/>
        </dgm:presLayoutVars>
      </dgm:prSet>
      <dgm:spPr/>
    </dgm:pt>
    <dgm:pt modelId="{61C4BC08-1A4F-48D6-A9F3-696DC75EBF65}" type="pres">
      <dgm:prSet presAssocID="{3AD6D859-F9E1-41FC-8C68-F41D048CFAEB}" presName="spacer" presStyleCnt="0"/>
      <dgm:spPr/>
    </dgm:pt>
    <dgm:pt modelId="{A835E1C5-B170-44FE-AAD7-108DF8BEC9CA}" type="pres">
      <dgm:prSet presAssocID="{EFAD0779-5BB1-4812-9B60-178A3BDC93E3}" presName="parentText" presStyleLbl="node1" presStyleIdx="1" presStyleCnt="2">
        <dgm:presLayoutVars>
          <dgm:chMax val="0"/>
          <dgm:bulletEnabled val="1"/>
        </dgm:presLayoutVars>
      </dgm:prSet>
      <dgm:spPr/>
    </dgm:pt>
  </dgm:ptLst>
  <dgm:cxnLst>
    <dgm:cxn modelId="{65A65722-9F91-4A3C-9112-6106485D81D8}" type="presOf" srcId="{54C4E3EA-9B4D-44B1-9F53-23D61CE63C8B}" destId="{F12BFEDB-8AF1-46C9-8D23-EE78965D3537}" srcOrd="0" destOrd="0" presId="urn:microsoft.com/office/officeart/2005/8/layout/vList2"/>
    <dgm:cxn modelId="{E7410143-7A36-46C9-A0C9-C32934D5AF6C}" type="presOf" srcId="{50E1C410-A0A1-4E8D-BDD8-0C230A5526A2}" destId="{F9FBBEF2-4BFD-4851-B2AA-460C01FA548C}" srcOrd="0" destOrd="0" presId="urn:microsoft.com/office/officeart/2005/8/layout/vList2"/>
    <dgm:cxn modelId="{E3713F48-297A-40E6-B47E-FC5DC026B42C}" srcId="{50E1C410-A0A1-4E8D-BDD8-0C230A5526A2}" destId="{54C4E3EA-9B4D-44B1-9F53-23D61CE63C8B}" srcOrd="0" destOrd="0" parTransId="{0E6F8AC5-CE60-4699-9CBE-48A133191C24}" sibTransId="{3AD6D859-F9E1-41FC-8C68-F41D048CFAEB}"/>
    <dgm:cxn modelId="{0BA6CF8F-D7D0-4815-B4D3-5A8FC846FA95}" srcId="{50E1C410-A0A1-4E8D-BDD8-0C230A5526A2}" destId="{EFAD0779-5BB1-4812-9B60-178A3BDC93E3}" srcOrd="1" destOrd="0" parTransId="{1B693EFE-6B87-454B-B697-92004B93B7EE}" sibTransId="{FFE4E7B4-3C7B-46F8-9500-C86AFD978B84}"/>
    <dgm:cxn modelId="{8AF00EEF-59BD-46D1-A298-879D125C4782}" type="presOf" srcId="{EFAD0779-5BB1-4812-9B60-178A3BDC93E3}" destId="{A835E1C5-B170-44FE-AAD7-108DF8BEC9CA}" srcOrd="0" destOrd="0" presId="urn:microsoft.com/office/officeart/2005/8/layout/vList2"/>
    <dgm:cxn modelId="{DB7AF921-929C-4F9F-A27C-04C912E970EC}" type="presParOf" srcId="{F9FBBEF2-4BFD-4851-B2AA-460C01FA548C}" destId="{F12BFEDB-8AF1-46C9-8D23-EE78965D3537}" srcOrd="0" destOrd="0" presId="urn:microsoft.com/office/officeart/2005/8/layout/vList2"/>
    <dgm:cxn modelId="{CD05B810-F72E-4CDC-B408-7AE9B85767A8}" type="presParOf" srcId="{F9FBBEF2-4BFD-4851-B2AA-460C01FA548C}" destId="{61C4BC08-1A4F-48D6-A9F3-696DC75EBF65}" srcOrd="1" destOrd="0" presId="urn:microsoft.com/office/officeart/2005/8/layout/vList2"/>
    <dgm:cxn modelId="{394A4FA6-6BB2-46D4-8022-ADCD20A70CCE}" type="presParOf" srcId="{F9FBBEF2-4BFD-4851-B2AA-460C01FA548C}" destId="{A835E1C5-B170-44FE-AAD7-108DF8BEC9CA}" srcOrd="2"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AB91B-5040-4C16-9AE4-8DBC66B5B4F8}">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DC4AAE-F175-4006-BEA3-6314C7FB97EF}">
      <dsp:nvSpPr>
        <dsp:cNvPr id="0" name=""/>
        <dsp:cNvSpPr/>
      </dsp:nvSpPr>
      <dsp:spPr>
        <a:xfrm>
          <a:off x="0" y="212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t>Personal and family medical history</a:t>
          </a:r>
        </a:p>
      </dsp:txBody>
      <dsp:txXfrm>
        <a:off x="0" y="2124"/>
        <a:ext cx="10515600" cy="1449029"/>
      </dsp:txXfrm>
    </dsp:sp>
    <dsp:sp modelId="{3CFDAC27-E658-46BA-9ED3-75BF27A5F42A}">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31D521-88E4-44F3-BB4B-5D35CFC25293}">
      <dsp:nvSpPr>
        <dsp:cNvPr id="0" name=""/>
        <dsp:cNvSpPr/>
      </dsp:nvSpPr>
      <dsp:spPr>
        <a:xfrm>
          <a:off x="0" y="145115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t>Laboratory tests including lipid profiles or blood tests</a:t>
          </a:r>
        </a:p>
      </dsp:txBody>
      <dsp:txXfrm>
        <a:off x="0" y="1451154"/>
        <a:ext cx="10515600" cy="1449029"/>
      </dsp:txXfrm>
    </dsp:sp>
    <dsp:sp modelId="{86E26B79-78FE-466F-A051-17EDA3F0A47B}">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2FC405-0179-438A-A19D-EEED8EE291B1}">
      <dsp:nvSpPr>
        <dsp:cNvPr id="0" name=""/>
        <dsp:cNvSpPr/>
      </dsp:nvSpPr>
      <dsp:spPr>
        <a:xfrm>
          <a:off x="0" y="2900183"/>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t>Testing such as electrocardiograms or ultrasounds</a:t>
          </a:r>
        </a:p>
      </dsp:txBody>
      <dsp:txXfrm>
        <a:off x="0" y="2900183"/>
        <a:ext cx="10515600" cy="14490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2BFEDB-8AF1-46C9-8D23-EE78965D3537}">
      <dsp:nvSpPr>
        <dsp:cNvPr id="0" name=""/>
        <dsp:cNvSpPr/>
      </dsp:nvSpPr>
      <dsp:spPr>
        <a:xfrm>
          <a:off x="0" y="35080"/>
          <a:ext cx="10515600" cy="206570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l" defTabSz="2311400">
            <a:lnSpc>
              <a:spcPct val="90000"/>
            </a:lnSpc>
            <a:spcBef>
              <a:spcPct val="0"/>
            </a:spcBef>
            <a:spcAft>
              <a:spcPct val="35000"/>
            </a:spcAft>
            <a:buNone/>
          </a:pPr>
          <a:r>
            <a:rPr lang="en-US" sz="5200" kern="1200"/>
            <a:t>Logistic Model vs Decision Tree</a:t>
          </a:r>
        </a:p>
      </dsp:txBody>
      <dsp:txXfrm>
        <a:off x="100840" y="135920"/>
        <a:ext cx="10313920" cy="1864028"/>
      </dsp:txXfrm>
    </dsp:sp>
    <dsp:sp modelId="{A835E1C5-B170-44FE-AAD7-108DF8BEC9CA}">
      <dsp:nvSpPr>
        <dsp:cNvPr id="0" name=""/>
        <dsp:cNvSpPr/>
      </dsp:nvSpPr>
      <dsp:spPr>
        <a:xfrm>
          <a:off x="0" y="2250549"/>
          <a:ext cx="10515600" cy="206570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l" defTabSz="2311400">
            <a:lnSpc>
              <a:spcPct val="90000"/>
            </a:lnSpc>
            <a:spcBef>
              <a:spcPct val="0"/>
            </a:spcBef>
            <a:spcAft>
              <a:spcPct val="35000"/>
            </a:spcAft>
            <a:buNone/>
          </a:pPr>
          <a:r>
            <a:rPr lang="en-US" sz="5200" kern="1200"/>
            <a:t>Measures: Accuracy and False Positives/Negative</a:t>
          </a:r>
        </a:p>
      </dsp:txBody>
      <dsp:txXfrm>
        <a:off x="100840" y="2351389"/>
        <a:ext cx="10313920" cy="186402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CA5772-65DA-4572-84D4-9BC65E9F1767}" type="datetimeFigureOut">
              <a:rPr lang="en-US" smtClean="0"/>
              <a:t>7/30/2023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E92B3B-C17F-4A84-899F-4F88FF160207}" type="slidenum">
              <a:rPr lang="en-US" smtClean="0"/>
              <a:t>‹#›</a:t>
            </a:fld>
            <a:endParaRPr lang="en-US"/>
          </a:p>
        </p:txBody>
      </p:sp>
    </p:spTree>
    <p:extLst>
      <p:ext uri="{BB962C8B-B14F-4D97-AF65-F5344CB8AC3E}">
        <p14:creationId xmlns:p14="http://schemas.microsoft.com/office/powerpoint/2010/main" val="2303238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Healthcare providers are teaming up to determine if a new panel of test results can help predict heart disease. My clients want to know if the variables, or a combination of the variables, can be used to create an accurate prediction model for heart disease.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BFE92B3B-C17F-4A84-899F-4F88FF160207}" type="slidenum">
              <a:rPr lang="en-US" smtClean="0"/>
              <a:t>2</a:t>
            </a:fld>
            <a:endParaRPr lang="en-US"/>
          </a:p>
        </p:txBody>
      </p:sp>
    </p:spTree>
    <p:extLst>
      <p:ext uri="{BB962C8B-B14F-4D97-AF65-F5344CB8AC3E}">
        <p14:creationId xmlns:p14="http://schemas.microsoft.com/office/powerpoint/2010/main" val="3683559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There is potential with the panel of new test results to predict heart disease with high accuracy using a logistic regression model to my clients. The model is ready for deployment assuming that monitoring and adjusting would take place. It is also recommended that patients predicted to have heart disease have additional testing/imaging to determine the severity of their health risk. </a:t>
            </a:r>
          </a:p>
          <a:p>
            <a:r>
              <a:rPr lang="en-US" sz="1800" dirty="0">
                <a:effectLst/>
                <a:latin typeface="Times New Roman" panose="02020603050405020304" pitchFamily="18" charset="0"/>
                <a:ea typeface="Calibri" panose="020F0502020204030204" pitchFamily="34" charset="0"/>
              </a:rPr>
              <a:t>I am also unsure how difficult and expensive it will be to get the panel of feature variables used for the model. Medical professionals will want to determine if it cost efficient and ethical compared to modern techniques of diagnosis. It will take much more time to explore the accuracies for the model if variables are unavailable from the original panel.</a:t>
            </a:r>
            <a:endParaRPr lang="en-US" dirty="0"/>
          </a:p>
        </p:txBody>
      </p:sp>
      <p:sp>
        <p:nvSpPr>
          <p:cNvPr id="4" name="Slide Number Placeholder 3"/>
          <p:cNvSpPr>
            <a:spLocks noGrp="1"/>
          </p:cNvSpPr>
          <p:nvPr>
            <p:ph type="sldNum" sz="quarter" idx="5"/>
          </p:nvPr>
        </p:nvSpPr>
        <p:spPr/>
        <p:txBody>
          <a:bodyPr/>
          <a:lstStyle/>
          <a:p>
            <a:fld id="{BFE92B3B-C17F-4A84-899F-4F88FF160207}" type="slidenum">
              <a:rPr lang="en-US" smtClean="0"/>
              <a:t>11</a:t>
            </a:fld>
            <a:endParaRPr lang="en-US"/>
          </a:p>
        </p:txBody>
      </p:sp>
    </p:spTree>
    <p:extLst>
      <p:ext uri="{BB962C8B-B14F-4D97-AF65-F5344CB8AC3E}">
        <p14:creationId xmlns:p14="http://schemas.microsoft.com/office/powerpoint/2010/main" val="411082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228600">
              <a:lnSpc>
                <a:spcPct val="20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False positives and negatives, which are inevitable, are undoubtedly harmful. However, being able to predict heart disease at a level of 85% will hopefully present more lifesaving results than harm in the medical field. After the model is built, it will need continual testing when it is used with new patients.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228600">
              <a:lnSpc>
                <a:spcPct val="20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Data collected always needs to be scrutinized before it can be assumed to generalize to the public. Because the data was collected from a variety of geographic regions, I am confident that there was no intended bias in the initial phase of modeling. Additional testing and observation will need to take place to make sure that the launched model is adapting to many different regions and populations that may not have been included in the original sampling.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228600">
              <a:spcBef>
                <a:spcPts val="0"/>
              </a:spcBef>
              <a:spcAft>
                <a:spcPts val="800"/>
              </a:spcAft>
            </a:pPr>
            <a:endParaRPr lang="en-US" sz="1200" kern="1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FE92B3B-C17F-4A84-899F-4F88FF160207}" type="slidenum">
              <a:rPr lang="en-US" smtClean="0"/>
              <a:t>12</a:t>
            </a:fld>
            <a:endParaRPr lang="en-US"/>
          </a:p>
        </p:txBody>
      </p:sp>
    </p:spTree>
    <p:extLst>
      <p:ext uri="{BB962C8B-B14F-4D97-AF65-F5344CB8AC3E}">
        <p14:creationId xmlns:p14="http://schemas.microsoft.com/office/powerpoint/2010/main" val="2584034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Heart disease is a broad term that describes a spectrum of conditions affecting the heart including blood vessel disease, arrhythmias, congenital heart defects, heart muscle diseases, and heart valve diseases (Mayo Clinic Staff, 2022). Heart disease has a range of causes commonly consisting of birth defects, heart valve problems, heart muscle complications, and arrhythmias. Since the causes have such great variance, symptoms have wide variety as well, making diagnosis of heart disease challenging. “Sometimes heart disease may be “silent” and not diagnosed until a person experiences signs or symptoms of a heart attack, heart failure, or an arrhythmia” (CDC, 2023a).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BFE92B3B-C17F-4A84-899F-4F88FF160207}" type="slidenum">
              <a:rPr lang="en-US" smtClean="0"/>
              <a:t>3</a:t>
            </a:fld>
            <a:endParaRPr lang="en-US"/>
          </a:p>
        </p:txBody>
      </p:sp>
    </p:spTree>
    <p:extLst>
      <p:ext uri="{BB962C8B-B14F-4D97-AF65-F5344CB8AC3E}">
        <p14:creationId xmlns:p14="http://schemas.microsoft.com/office/powerpoint/2010/main" val="2451355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nSpc>
                <a:spcPct val="20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Heart Disease is the leading cause of death in the United States and killed about 695,000 people in 2021 (CDC, 2023b).  A 2020 study published in Circulation called </a:t>
            </a:r>
            <a:r>
              <a:rPr lang="en-US" sz="1800" u="sng" kern="100" dirty="0">
                <a:effectLst/>
                <a:latin typeface="Times New Roman" panose="02020603050405020304" pitchFamily="18" charset="0"/>
                <a:ea typeface="Calibri" panose="020F0502020204030204" pitchFamily="34" charset="0"/>
                <a:cs typeface="Times New Roman" panose="02020603050405020304" pitchFamily="18" charset="0"/>
              </a:rPr>
              <a:t>Cardiovascular Quality and Outcomes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studied patients with Type 2 heart attacks. The study found that 3 out of 5 of the subjects had undiagnosed signs of coronary artery disease (Williamson, 2023). Many of these patients were only diagnosed with heart disease after the event of a heart attack which prompted advanced heart imaging.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dirty="0"/>
          </a:p>
        </p:txBody>
      </p:sp>
      <p:sp>
        <p:nvSpPr>
          <p:cNvPr id="4" name="Slide Number Placeholder 3"/>
          <p:cNvSpPr>
            <a:spLocks noGrp="1"/>
          </p:cNvSpPr>
          <p:nvPr>
            <p:ph type="sldNum" sz="quarter" idx="5"/>
          </p:nvPr>
        </p:nvSpPr>
        <p:spPr/>
        <p:txBody>
          <a:bodyPr/>
          <a:lstStyle/>
          <a:p>
            <a:fld id="{BFE92B3B-C17F-4A84-899F-4F88FF160207}" type="slidenum">
              <a:rPr lang="en-US" smtClean="0"/>
              <a:t>4</a:t>
            </a:fld>
            <a:endParaRPr lang="en-US"/>
          </a:p>
        </p:txBody>
      </p:sp>
    </p:spTree>
    <p:extLst>
      <p:ext uri="{BB962C8B-B14F-4D97-AF65-F5344CB8AC3E}">
        <p14:creationId xmlns:p14="http://schemas.microsoft.com/office/powerpoint/2010/main" val="2450473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The current process for diagnosing heart disease typically begins with collecting personal and family medical history. Doctors can run laboratory tests including lipid profiles which include cholesterol levels and triglycerides. Blood tests also check for blood counts, sodium and potassium levels, kidney function, glucose, liver inflammation based on ALT and AST, and thyroid function based on TSH (UCSF Health, 2022). Testing of the heart can also be performed with the use of electrocardiogram, echocardiogram, or ultrasound.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BFE92B3B-C17F-4A84-899F-4F88FF160207}" type="slidenum">
              <a:rPr lang="en-US" smtClean="0"/>
              <a:t>5</a:t>
            </a:fld>
            <a:endParaRPr lang="en-US"/>
          </a:p>
        </p:txBody>
      </p:sp>
    </p:spTree>
    <p:extLst>
      <p:ext uri="{BB962C8B-B14F-4D97-AF65-F5344CB8AC3E}">
        <p14:creationId xmlns:p14="http://schemas.microsoft.com/office/powerpoint/2010/main" val="4199300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data set used for the subsequent models is called “Heart Failure Prediction Dataset” and was found on the Kaggle website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Fedesoriano</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2021)</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The target variable included in the data site is called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HeartDisease</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and will be used for prediction. Each instance is labeled as either a 1 (heart disease) or 0 (no heart disease). Also included are 11 feature variables which includes: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BFE92B3B-C17F-4A84-899F-4F88FF160207}" type="slidenum">
              <a:rPr lang="en-US" smtClean="0"/>
              <a:t>6</a:t>
            </a:fld>
            <a:endParaRPr lang="en-US"/>
          </a:p>
        </p:txBody>
      </p:sp>
    </p:spTree>
    <p:extLst>
      <p:ext uri="{BB962C8B-B14F-4D97-AF65-F5344CB8AC3E}">
        <p14:creationId xmlns:p14="http://schemas.microsoft.com/office/powerpoint/2010/main" val="2504375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nSpc>
                <a:spcPct val="20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To prepare the data, I began by checking for missing data, in which there was none. Next, I examined the boxplots of the numerical data, that were also not binary, to check for outliers. Age was the only variable in which no outliers were present.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RestingBP</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and Cholesterol included at least one value of zero. When checking these instances, it was found that there was one instance in which a zero was recorded for both. This patient was removed. There were 171 other Cholesterol entries of zero. For now, those values will not be adjusted due to the high number of zero entries. Cholesterol also had many high outliers, which should be kept for the heart disease model.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MaxHR</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had two lower outliers that will be kept as is.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Oldpeak</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had a range of values that will also not be adjusted.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br>
              <a:rPr lang="en-US" sz="1800" b="1" dirty="0">
                <a:effectLst/>
                <a:latin typeface="Times New Roman" panose="02020603050405020304" pitchFamily="18" charset="0"/>
                <a:ea typeface="Calibri" panose="020F0502020204030204" pitchFamily="34" charset="0"/>
              </a:rPr>
            </a:br>
            <a:endParaRPr lang="en-US" dirty="0"/>
          </a:p>
        </p:txBody>
      </p:sp>
      <p:sp>
        <p:nvSpPr>
          <p:cNvPr id="4" name="Slide Number Placeholder 3"/>
          <p:cNvSpPr>
            <a:spLocks noGrp="1"/>
          </p:cNvSpPr>
          <p:nvPr>
            <p:ph type="sldNum" sz="quarter" idx="5"/>
          </p:nvPr>
        </p:nvSpPr>
        <p:spPr/>
        <p:txBody>
          <a:bodyPr/>
          <a:lstStyle/>
          <a:p>
            <a:fld id="{BFE92B3B-C17F-4A84-899F-4F88FF160207}" type="slidenum">
              <a:rPr lang="en-US" smtClean="0"/>
              <a:t>7</a:t>
            </a:fld>
            <a:endParaRPr lang="en-US"/>
          </a:p>
        </p:txBody>
      </p:sp>
    </p:spTree>
    <p:extLst>
      <p:ext uri="{BB962C8B-B14F-4D97-AF65-F5344CB8AC3E}">
        <p14:creationId xmlns:p14="http://schemas.microsoft.com/office/powerpoint/2010/main" val="1739370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Since the outcomes are binary (0 = no heart disease, 1= heart disease) and the adjusted data set has 917 entries I plan on using a simple model. I will explore both logistic regressions and decision trees to present the best model to my clients. To measure my results, I will calculate the accuracy of both models while taking false positives and negatives into effect. Accuracy will tell me how often it can correctly predict a patient’s heart disease status. </a:t>
            </a:r>
            <a:endParaRPr lang="en-US" dirty="0"/>
          </a:p>
        </p:txBody>
      </p:sp>
      <p:sp>
        <p:nvSpPr>
          <p:cNvPr id="4" name="Slide Number Placeholder 3"/>
          <p:cNvSpPr>
            <a:spLocks noGrp="1"/>
          </p:cNvSpPr>
          <p:nvPr>
            <p:ph type="sldNum" sz="quarter" idx="5"/>
          </p:nvPr>
        </p:nvSpPr>
        <p:spPr/>
        <p:txBody>
          <a:bodyPr/>
          <a:lstStyle/>
          <a:p>
            <a:fld id="{BFE92B3B-C17F-4A84-899F-4F88FF160207}" type="slidenum">
              <a:rPr lang="en-US" smtClean="0"/>
              <a:t>8</a:t>
            </a:fld>
            <a:endParaRPr lang="en-US"/>
          </a:p>
        </p:txBody>
      </p:sp>
    </p:spTree>
    <p:extLst>
      <p:ext uri="{BB962C8B-B14F-4D97-AF65-F5344CB8AC3E}">
        <p14:creationId xmlns:p14="http://schemas.microsoft.com/office/powerpoint/2010/main" val="6376478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False positives occur when the model predicts that a patient has heart disease, when in fact they do not. False negatives occur when the model predicts that a patient does not have heart disease, when in fact they do. Both errors are concerning. False positives may result in treatment that is unnecessary. False negatives will let heart disease continue to go undiagnosed which could lead to serious medical problems in the future. Ideally, the model will have a lower percentage of false negatives than false positives.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BFE92B3B-C17F-4A84-899F-4F88FF160207}" type="slidenum">
              <a:rPr lang="en-US" smtClean="0"/>
              <a:t>9</a:t>
            </a:fld>
            <a:endParaRPr lang="en-US"/>
          </a:p>
        </p:txBody>
      </p:sp>
    </p:spTree>
    <p:extLst>
      <p:ext uri="{BB962C8B-B14F-4D97-AF65-F5344CB8AC3E}">
        <p14:creationId xmlns:p14="http://schemas.microsoft.com/office/powerpoint/2010/main" val="1513504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Both the logistic model and </a:t>
            </a:r>
            <a:r>
              <a:rPr lang="en-US" sz="1800" kern="1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descion</a:t>
            </a:r>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tree model were run. The </a:t>
            </a:r>
            <a:r>
              <a:rPr lang="en-US" sz="1800" kern="1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logisic</a:t>
            </a:r>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model had an accuracy score of 84.78% compared to the decision tree model with an accuracy score of 78.8%. The logistic model resulted in 16 false </a:t>
            </a:r>
            <a:r>
              <a:rPr lang="en-US" sz="1800" kern="1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poisitves</a:t>
            </a:r>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and 12 false negatives. Both of these results were lower than when using the decision tree.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BFE92B3B-C17F-4A84-899F-4F88FF160207}" type="slidenum">
              <a:rPr lang="en-US" smtClean="0"/>
              <a:t>10</a:t>
            </a:fld>
            <a:endParaRPr lang="en-US"/>
          </a:p>
        </p:txBody>
      </p:sp>
    </p:spTree>
    <p:extLst>
      <p:ext uri="{BB962C8B-B14F-4D97-AF65-F5344CB8AC3E}">
        <p14:creationId xmlns:p14="http://schemas.microsoft.com/office/powerpoint/2010/main" val="1298498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ED3B9-06EB-2618-1E65-9F5A310565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86286F-F7DC-6776-ACA9-40BCD7499E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BF2AA2-9A4E-B1A3-AD0B-0E55366DC243}"/>
              </a:ext>
            </a:extLst>
          </p:cNvPr>
          <p:cNvSpPr>
            <a:spLocks noGrp="1"/>
          </p:cNvSpPr>
          <p:nvPr>
            <p:ph type="dt" sz="half" idx="10"/>
          </p:nvPr>
        </p:nvSpPr>
        <p:spPr/>
        <p:txBody>
          <a:bodyPr/>
          <a:lstStyle/>
          <a:p>
            <a:fld id="{DB078E3D-6182-46D2-B9A1-58A06361919C}" type="datetimeFigureOut">
              <a:rPr lang="en-US" smtClean="0"/>
              <a:t>7/30/2023</a:t>
            </a:fld>
            <a:endParaRPr lang="en-US"/>
          </a:p>
        </p:txBody>
      </p:sp>
      <p:sp>
        <p:nvSpPr>
          <p:cNvPr id="5" name="Footer Placeholder 4">
            <a:extLst>
              <a:ext uri="{FF2B5EF4-FFF2-40B4-BE49-F238E27FC236}">
                <a16:creationId xmlns:a16="http://schemas.microsoft.com/office/drawing/2014/main" id="{2C463534-4D50-194A-9643-FB917EC5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DECE9E-D525-0EC9-BEA0-44B9FEA606E9}"/>
              </a:ext>
            </a:extLst>
          </p:cNvPr>
          <p:cNvSpPr>
            <a:spLocks noGrp="1"/>
          </p:cNvSpPr>
          <p:nvPr>
            <p:ph type="sldNum" sz="quarter" idx="12"/>
          </p:nvPr>
        </p:nvSpPr>
        <p:spPr/>
        <p:txBody>
          <a:bodyPr/>
          <a:lstStyle/>
          <a:p>
            <a:fld id="{7645119D-D690-46F3-A93C-DF2DBAFBE4AE}" type="slidenum">
              <a:rPr lang="en-US" smtClean="0"/>
              <a:t>‹#›</a:t>
            </a:fld>
            <a:endParaRPr lang="en-US"/>
          </a:p>
        </p:txBody>
      </p:sp>
    </p:spTree>
    <p:extLst>
      <p:ext uri="{BB962C8B-B14F-4D97-AF65-F5344CB8AC3E}">
        <p14:creationId xmlns:p14="http://schemas.microsoft.com/office/powerpoint/2010/main" val="239523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942A7-A1E6-1A77-61C4-F4881A49B99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8657BAC-90BB-75DE-339B-F52C160DAD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8E74CE-08C7-3461-4929-BB2229EF4FD1}"/>
              </a:ext>
            </a:extLst>
          </p:cNvPr>
          <p:cNvSpPr>
            <a:spLocks noGrp="1"/>
          </p:cNvSpPr>
          <p:nvPr>
            <p:ph type="dt" sz="half" idx="10"/>
          </p:nvPr>
        </p:nvSpPr>
        <p:spPr/>
        <p:txBody>
          <a:bodyPr/>
          <a:lstStyle/>
          <a:p>
            <a:fld id="{DB078E3D-6182-46D2-B9A1-58A06361919C}" type="datetimeFigureOut">
              <a:rPr lang="en-US" smtClean="0"/>
              <a:t>7/30/2023</a:t>
            </a:fld>
            <a:endParaRPr lang="en-US"/>
          </a:p>
        </p:txBody>
      </p:sp>
      <p:sp>
        <p:nvSpPr>
          <p:cNvPr id="5" name="Footer Placeholder 4">
            <a:extLst>
              <a:ext uri="{FF2B5EF4-FFF2-40B4-BE49-F238E27FC236}">
                <a16:creationId xmlns:a16="http://schemas.microsoft.com/office/drawing/2014/main" id="{58E19B0F-DFA6-37D2-B8EC-5148E862F2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095D56-E56F-FE3B-FA66-78735B2782FA}"/>
              </a:ext>
            </a:extLst>
          </p:cNvPr>
          <p:cNvSpPr>
            <a:spLocks noGrp="1"/>
          </p:cNvSpPr>
          <p:nvPr>
            <p:ph type="sldNum" sz="quarter" idx="12"/>
          </p:nvPr>
        </p:nvSpPr>
        <p:spPr/>
        <p:txBody>
          <a:bodyPr/>
          <a:lstStyle/>
          <a:p>
            <a:fld id="{7645119D-D690-46F3-A93C-DF2DBAFBE4AE}" type="slidenum">
              <a:rPr lang="en-US" smtClean="0"/>
              <a:t>‹#›</a:t>
            </a:fld>
            <a:endParaRPr lang="en-US"/>
          </a:p>
        </p:txBody>
      </p:sp>
    </p:spTree>
    <p:extLst>
      <p:ext uri="{BB962C8B-B14F-4D97-AF65-F5344CB8AC3E}">
        <p14:creationId xmlns:p14="http://schemas.microsoft.com/office/powerpoint/2010/main" val="3283360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5C03B4-3B07-6330-DE91-BF7DDC83613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A64C97F-4B9E-303C-4371-427D7F3B12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2033CA-D2D5-B19C-1BEC-A2D0A6FCD43E}"/>
              </a:ext>
            </a:extLst>
          </p:cNvPr>
          <p:cNvSpPr>
            <a:spLocks noGrp="1"/>
          </p:cNvSpPr>
          <p:nvPr>
            <p:ph type="dt" sz="half" idx="10"/>
          </p:nvPr>
        </p:nvSpPr>
        <p:spPr/>
        <p:txBody>
          <a:bodyPr/>
          <a:lstStyle/>
          <a:p>
            <a:fld id="{DB078E3D-6182-46D2-B9A1-58A06361919C}" type="datetimeFigureOut">
              <a:rPr lang="en-US" smtClean="0"/>
              <a:t>7/30/2023</a:t>
            </a:fld>
            <a:endParaRPr lang="en-US"/>
          </a:p>
        </p:txBody>
      </p:sp>
      <p:sp>
        <p:nvSpPr>
          <p:cNvPr id="5" name="Footer Placeholder 4">
            <a:extLst>
              <a:ext uri="{FF2B5EF4-FFF2-40B4-BE49-F238E27FC236}">
                <a16:creationId xmlns:a16="http://schemas.microsoft.com/office/drawing/2014/main" id="{664EE1BF-ACEB-06C2-83D9-64DA48E6A7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404EDE-D3EA-ABB5-7021-D6C5536BE615}"/>
              </a:ext>
            </a:extLst>
          </p:cNvPr>
          <p:cNvSpPr>
            <a:spLocks noGrp="1"/>
          </p:cNvSpPr>
          <p:nvPr>
            <p:ph type="sldNum" sz="quarter" idx="12"/>
          </p:nvPr>
        </p:nvSpPr>
        <p:spPr/>
        <p:txBody>
          <a:bodyPr/>
          <a:lstStyle/>
          <a:p>
            <a:fld id="{7645119D-D690-46F3-A93C-DF2DBAFBE4AE}" type="slidenum">
              <a:rPr lang="en-US" smtClean="0"/>
              <a:t>‹#›</a:t>
            </a:fld>
            <a:endParaRPr lang="en-US"/>
          </a:p>
        </p:txBody>
      </p:sp>
    </p:spTree>
    <p:extLst>
      <p:ext uri="{BB962C8B-B14F-4D97-AF65-F5344CB8AC3E}">
        <p14:creationId xmlns:p14="http://schemas.microsoft.com/office/powerpoint/2010/main" val="1954179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B6194-991A-323A-C605-67CED8C115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077583-32A0-D0FF-181E-23DE7D6C40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58C134-B7DC-7EEB-3FAD-E782E5D694FF}"/>
              </a:ext>
            </a:extLst>
          </p:cNvPr>
          <p:cNvSpPr>
            <a:spLocks noGrp="1"/>
          </p:cNvSpPr>
          <p:nvPr>
            <p:ph type="dt" sz="half" idx="10"/>
          </p:nvPr>
        </p:nvSpPr>
        <p:spPr/>
        <p:txBody>
          <a:bodyPr/>
          <a:lstStyle/>
          <a:p>
            <a:fld id="{DB078E3D-6182-46D2-B9A1-58A06361919C}" type="datetimeFigureOut">
              <a:rPr lang="en-US" smtClean="0"/>
              <a:t>7/30/2023</a:t>
            </a:fld>
            <a:endParaRPr lang="en-US"/>
          </a:p>
        </p:txBody>
      </p:sp>
      <p:sp>
        <p:nvSpPr>
          <p:cNvPr id="5" name="Footer Placeholder 4">
            <a:extLst>
              <a:ext uri="{FF2B5EF4-FFF2-40B4-BE49-F238E27FC236}">
                <a16:creationId xmlns:a16="http://schemas.microsoft.com/office/drawing/2014/main" id="{C3161410-15C1-5B72-3377-AC380AF563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1C7E6C-1833-2AA8-0B16-146961AC22C1}"/>
              </a:ext>
            </a:extLst>
          </p:cNvPr>
          <p:cNvSpPr>
            <a:spLocks noGrp="1"/>
          </p:cNvSpPr>
          <p:nvPr>
            <p:ph type="sldNum" sz="quarter" idx="12"/>
          </p:nvPr>
        </p:nvSpPr>
        <p:spPr/>
        <p:txBody>
          <a:bodyPr/>
          <a:lstStyle/>
          <a:p>
            <a:fld id="{7645119D-D690-46F3-A93C-DF2DBAFBE4AE}" type="slidenum">
              <a:rPr lang="en-US" smtClean="0"/>
              <a:t>‹#›</a:t>
            </a:fld>
            <a:endParaRPr lang="en-US"/>
          </a:p>
        </p:txBody>
      </p:sp>
    </p:spTree>
    <p:extLst>
      <p:ext uri="{BB962C8B-B14F-4D97-AF65-F5344CB8AC3E}">
        <p14:creationId xmlns:p14="http://schemas.microsoft.com/office/powerpoint/2010/main" val="2517505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1AFA-3A85-1446-4640-86B9B75DD2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8F5E428-22B1-2A2E-797E-8B4D0EF2FC4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64ED197-AC8F-71C8-3EE5-A8B3DAA71056}"/>
              </a:ext>
            </a:extLst>
          </p:cNvPr>
          <p:cNvSpPr>
            <a:spLocks noGrp="1"/>
          </p:cNvSpPr>
          <p:nvPr>
            <p:ph type="dt" sz="half" idx="10"/>
          </p:nvPr>
        </p:nvSpPr>
        <p:spPr/>
        <p:txBody>
          <a:bodyPr/>
          <a:lstStyle/>
          <a:p>
            <a:fld id="{DB078E3D-6182-46D2-B9A1-58A06361919C}" type="datetimeFigureOut">
              <a:rPr lang="en-US" smtClean="0"/>
              <a:t>7/30/2023</a:t>
            </a:fld>
            <a:endParaRPr lang="en-US"/>
          </a:p>
        </p:txBody>
      </p:sp>
      <p:sp>
        <p:nvSpPr>
          <p:cNvPr id="5" name="Footer Placeholder 4">
            <a:extLst>
              <a:ext uri="{FF2B5EF4-FFF2-40B4-BE49-F238E27FC236}">
                <a16:creationId xmlns:a16="http://schemas.microsoft.com/office/drawing/2014/main" id="{2BC92ABE-2D01-D802-E4E3-9E1E7DC698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E2057C-8E3A-2FD7-EAF5-47EE653E0467}"/>
              </a:ext>
            </a:extLst>
          </p:cNvPr>
          <p:cNvSpPr>
            <a:spLocks noGrp="1"/>
          </p:cNvSpPr>
          <p:nvPr>
            <p:ph type="sldNum" sz="quarter" idx="12"/>
          </p:nvPr>
        </p:nvSpPr>
        <p:spPr/>
        <p:txBody>
          <a:bodyPr/>
          <a:lstStyle/>
          <a:p>
            <a:fld id="{7645119D-D690-46F3-A93C-DF2DBAFBE4AE}" type="slidenum">
              <a:rPr lang="en-US" smtClean="0"/>
              <a:t>‹#›</a:t>
            </a:fld>
            <a:endParaRPr lang="en-US"/>
          </a:p>
        </p:txBody>
      </p:sp>
    </p:spTree>
    <p:extLst>
      <p:ext uri="{BB962C8B-B14F-4D97-AF65-F5344CB8AC3E}">
        <p14:creationId xmlns:p14="http://schemas.microsoft.com/office/powerpoint/2010/main" val="1270476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B9148-E386-11FF-93BB-BC55AAEAA3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53F663-45BB-CDA3-2398-500FC478EA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27D46F5-B707-C035-765B-572ACFFAD6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2F86BF-D28C-30E7-801B-73AE8C824CB7}"/>
              </a:ext>
            </a:extLst>
          </p:cNvPr>
          <p:cNvSpPr>
            <a:spLocks noGrp="1"/>
          </p:cNvSpPr>
          <p:nvPr>
            <p:ph type="dt" sz="half" idx="10"/>
          </p:nvPr>
        </p:nvSpPr>
        <p:spPr/>
        <p:txBody>
          <a:bodyPr/>
          <a:lstStyle/>
          <a:p>
            <a:fld id="{DB078E3D-6182-46D2-B9A1-58A06361919C}" type="datetimeFigureOut">
              <a:rPr lang="en-US" smtClean="0"/>
              <a:t>7/30/2023</a:t>
            </a:fld>
            <a:endParaRPr lang="en-US"/>
          </a:p>
        </p:txBody>
      </p:sp>
      <p:sp>
        <p:nvSpPr>
          <p:cNvPr id="6" name="Footer Placeholder 5">
            <a:extLst>
              <a:ext uri="{FF2B5EF4-FFF2-40B4-BE49-F238E27FC236}">
                <a16:creationId xmlns:a16="http://schemas.microsoft.com/office/drawing/2014/main" id="{AD10365B-C255-678A-187D-80A13B25C6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C1D2F9-B6CD-B3A2-A33B-69987DAF6881}"/>
              </a:ext>
            </a:extLst>
          </p:cNvPr>
          <p:cNvSpPr>
            <a:spLocks noGrp="1"/>
          </p:cNvSpPr>
          <p:nvPr>
            <p:ph type="sldNum" sz="quarter" idx="12"/>
          </p:nvPr>
        </p:nvSpPr>
        <p:spPr/>
        <p:txBody>
          <a:bodyPr/>
          <a:lstStyle/>
          <a:p>
            <a:fld id="{7645119D-D690-46F3-A93C-DF2DBAFBE4AE}" type="slidenum">
              <a:rPr lang="en-US" smtClean="0"/>
              <a:t>‹#›</a:t>
            </a:fld>
            <a:endParaRPr lang="en-US"/>
          </a:p>
        </p:txBody>
      </p:sp>
    </p:spTree>
    <p:extLst>
      <p:ext uri="{BB962C8B-B14F-4D97-AF65-F5344CB8AC3E}">
        <p14:creationId xmlns:p14="http://schemas.microsoft.com/office/powerpoint/2010/main" val="1181135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15622-6C4F-AC9F-4D17-529E13450D6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BB4345-A8FE-28C6-5993-B744608A13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114F90-13C9-BAE9-CE10-29148BAE9A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040F78-9F15-9AA7-4006-0BBEBB0D93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275DA0-815A-B0B8-4502-7D135DA8BE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6CA156-E95C-A8D5-6D92-FB2D339C004F}"/>
              </a:ext>
            </a:extLst>
          </p:cNvPr>
          <p:cNvSpPr>
            <a:spLocks noGrp="1"/>
          </p:cNvSpPr>
          <p:nvPr>
            <p:ph type="dt" sz="half" idx="10"/>
          </p:nvPr>
        </p:nvSpPr>
        <p:spPr/>
        <p:txBody>
          <a:bodyPr/>
          <a:lstStyle/>
          <a:p>
            <a:fld id="{DB078E3D-6182-46D2-B9A1-58A06361919C}" type="datetimeFigureOut">
              <a:rPr lang="en-US" smtClean="0"/>
              <a:t>7/30/2023</a:t>
            </a:fld>
            <a:endParaRPr lang="en-US"/>
          </a:p>
        </p:txBody>
      </p:sp>
      <p:sp>
        <p:nvSpPr>
          <p:cNvPr id="8" name="Footer Placeholder 7">
            <a:extLst>
              <a:ext uri="{FF2B5EF4-FFF2-40B4-BE49-F238E27FC236}">
                <a16:creationId xmlns:a16="http://schemas.microsoft.com/office/drawing/2014/main" id="{8650EC9B-7591-EFC3-D622-7447D35B5C3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CEE265-A7DB-87AC-AE8C-52671A589BFA}"/>
              </a:ext>
            </a:extLst>
          </p:cNvPr>
          <p:cNvSpPr>
            <a:spLocks noGrp="1"/>
          </p:cNvSpPr>
          <p:nvPr>
            <p:ph type="sldNum" sz="quarter" idx="12"/>
          </p:nvPr>
        </p:nvSpPr>
        <p:spPr/>
        <p:txBody>
          <a:bodyPr/>
          <a:lstStyle/>
          <a:p>
            <a:fld id="{7645119D-D690-46F3-A93C-DF2DBAFBE4AE}" type="slidenum">
              <a:rPr lang="en-US" smtClean="0"/>
              <a:t>‹#›</a:t>
            </a:fld>
            <a:endParaRPr lang="en-US"/>
          </a:p>
        </p:txBody>
      </p:sp>
    </p:spTree>
    <p:extLst>
      <p:ext uri="{BB962C8B-B14F-4D97-AF65-F5344CB8AC3E}">
        <p14:creationId xmlns:p14="http://schemas.microsoft.com/office/powerpoint/2010/main" val="2701172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5F9C6-7378-02F4-E2ED-39A609145E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8AA3823-CE0D-CA43-45CE-B7CF54906096}"/>
              </a:ext>
            </a:extLst>
          </p:cNvPr>
          <p:cNvSpPr>
            <a:spLocks noGrp="1"/>
          </p:cNvSpPr>
          <p:nvPr>
            <p:ph type="dt" sz="half" idx="10"/>
          </p:nvPr>
        </p:nvSpPr>
        <p:spPr/>
        <p:txBody>
          <a:bodyPr/>
          <a:lstStyle/>
          <a:p>
            <a:fld id="{DB078E3D-6182-46D2-B9A1-58A06361919C}" type="datetimeFigureOut">
              <a:rPr lang="en-US" smtClean="0"/>
              <a:t>7/30/2023</a:t>
            </a:fld>
            <a:endParaRPr lang="en-US"/>
          </a:p>
        </p:txBody>
      </p:sp>
      <p:sp>
        <p:nvSpPr>
          <p:cNvPr id="4" name="Footer Placeholder 3">
            <a:extLst>
              <a:ext uri="{FF2B5EF4-FFF2-40B4-BE49-F238E27FC236}">
                <a16:creationId xmlns:a16="http://schemas.microsoft.com/office/drawing/2014/main" id="{6FC69109-0795-1C9F-3E91-00D9C1F464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A4F24A-F3FF-A07E-F7A8-26382898AF9B}"/>
              </a:ext>
            </a:extLst>
          </p:cNvPr>
          <p:cNvSpPr>
            <a:spLocks noGrp="1"/>
          </p:cNvSpPr>
          <p:nvPr>
            <p:ph type="sldNum" sz="quarter" idx="12"/>
          </p:nvPr>
        </p:nvSpPr>
        <p:spPr/>
        <p:txBody>
          <a:bodyPr/>
          <a:lstStyle/>
          <a:p>
            <a:fld id="{7645119D-D690-46F3-A93C-DF2DBAFBE4AE}" type="slidenum">
              <a:rPr lang="en-US" smtClean="0"/>
              <a:t>‹#›</a:t>
            </a:fld>
            <a:endParaRPr lang="en-US"/>
          </a:p>
        </p:txBody>
      </p:sp>
    </p:spTree>
    <p:extLst>
      <p:ext uri="{BB962C8B-B14F-4D97-AF65-F5344CB8AC3E}">
        <p14:creationId xmlns:p14="http://schemas.microsoft.com/office/powerpoint/2010/main" val="2247094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1403A5-2A2F-DF33-1363-B653D525831F}"/>
              </a:ext>
            </a:extLst>
          </p:cNvPr>
          <p:cNvSpPr>
            <a:spLocks noGrp="1"/>
          </p:cNvSpPr>
          <p:nvPr>
            <p:ph type="dt" sz="half" idx="10"/>
          </p:nvPr>
        </p:nvSpPr>
        <p:spPr/>
        <p:txBody>
          <a:bodyPr/>
          <a:lstStyle/>
          <a:p>
            <a:fld id="{DB078E3D-6182-46D2-B9A1-58A06361919C}" type="datetimeFigureOut">
              <a:rPr lang="en-US" smtClean="0"/>
              <a:t>7/30/2023</a:t>
            </a:fld>
            <a:endParaRPr lang="en-US"/>
          </a:p>
        </p:txBody>
      </p:sp>
      <p:sp>
        <p:nvSpPr>
          <p:cNvPr id="3" name="Footer Placeholder 2">
            <a:extLst>
              <a:ext uri="{FF2B5EF4-FFF2-40B4-BE49-F238E27FC236}">
                <a16:creationId xmlns:a16="http://schemas.microsoft.com/office/drawing/2014/main" id="{57E0AD63-95C5-8F85-E19F-054EFF4A6A4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258A8BD-92B7-C4D6-2AAB-A40AA1A0C4DB}"/>
              </a:ext>
            </a:extLst>
          </p:cNvPr>
          <p:cNvSpPr>
            <a:spLocks noGrp="1"/>
          </p:cNvSpPr>
          <p:nvPr>
            <p:ph type="sldNum" sz="quarter" idx="12"/>
          </p:nvPr>
        </p:nvSpPr>
        <p:spPr/>
        <p:txBody>
          <a:bodyPr/>
          <a:lstStyle/>
          <a:p>
            <a:fld id="{7645119D-D690-46F3-A93C-DF2DBAFBE4AE}" type="slidenum">
              <a:rPr lang="en-US" smtClean="0"/>
              <a:t>‹#›</a:t>
            </a:fld>
            <a:endParaRPr lang="en-US"/>
          </a:p>
        </p:txBody>
      </p:sp>
    </p:spTree>
    <p:extLst>
      <p:ext uri="{BB962C8B-B14F-4D97-AF65-F5344CB8AC3E}">
        <p14:creationId xmlns:p14="http://schemas.microsoft.com/office/powerpoint/2010/main" val="403826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1588A-AC47-D8C9-8998-C399E36251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C6007B5-DDCE-4F98-1654-0AD4823EA0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2C6ED75-AD81-F593-1830-E4A2A46520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9F7B66-1308-2C5E-6880-43CD58392FF9}"/>
              </a:ext>
            </a:extLst>
          </p:cNvPr>
          <p:cNvSpPr>
            <a:spLocks noGrp="1"/>
          </p:cNvSpPr>
          <p:nvPr>
            <p:ph type="dt" sz="half" idx="10"/>
          </p:nvPr>
        </p:nvSpPr>
        <p:spPr/>
        <p:txBody>
          <a:bodyPr/>
          <a:lstStyle/>
          <a:p>
            <a:fld id="{DB078E3D-6182-46D2-B9A1-58A06361919C}" type="datetimeFigureOut">
              <a:rPr lang="en-US" smtClean="0"/>
              <a:t>7/30/2023</a:t>
            </a:fld>
            <a:endParaRPr lang="en-US"/>
          </a:p>
        </p:txBody>
      </p:sp>
      <p:sp>
        <p:nvSpPr>
          <p:cNvPr id="6" name="Footer Placeholder 5">
            <a:extLst>
              <a:ext uri="{FF2B5EF4-FFF2-40B4-BE49-F238E27FC236}">
                <a16:creationId xmlns:a16="http://schemas.microsoft.com/office/drawing/2014/main" id="{DC5A8E54-BB5D-5C5B-529A-0909A24C11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170AEC-E4E2-1D85-81FB-180B556ACD0A}"/>
              </a:ext>
            </a:extLst>
          </p:cNvPr>
          <p:cNvSpPr>
            <a:spLocks noGrp="1"/>
          </p:cNvSpPr>
          <p:nvPr>
            <p:ph type="sldNum" sz="quarter" idx="12"/>
          </p:nvPr>
        </p:nvSpPr>
        <p:spPr/>
        <p:txBody>
          <a:bodyPr/>
          <a:lstStyle/>
          <a:p>
            <a:fld id="{7645119D-D690-46F3-A93C-DF2DBAFBE4AE}" type="slidenum">
              <a:rPr lang="en-US" smtClean="0"/>
              <a:t>‹#›</a:t>
            </a:fld>
            <a:endParaRPr lang="en-US"/>
          </a:p>
        </p:txBody>
      </p:sp>
    </p:spTree>
    <p:extLst>
      <p:ext uri="{BB962C8B-B14F-4D97-AF65-F5344CB8AC3E}">
        <p14:creationId xmlns:p14="http://schemas.microsoft.com/office/powerpoint/2010/main" val="45265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1A377-78AB-7152-E907-7DA75365D1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4737F3-97DD-F89E-DF61-9E3A85BD9E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62E5063-09A0-C631-D1CD-B4C84D4FD9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1AD520-4C83-C931-A0FC-F50537A042B7}"/>
              </a:ext>
            </a:extLst>
          </p:cNvPr>
          <p:cNvSpPr>
            <a:spLocks noGrp="1"/>
          </p:cNvSpPr>
          <p:nvPr>
            <p:ph type="dt" sz="half" idx="10"/>
          </p:nvPr>
        </p:nvSpPr>
        <p:spPr/>
        <p:txBody>
          <a:bodyPr/>
          <a:lstStyle/>
          <a:p>
            <a:fld id="{DB078E3D-6182-46D2-B9A1-58A06361919C}" type="datetimeFigureOut">
              <a:rPr lang="en-US" smtClean="0"/>
              <a:t>7/30/2023</a:t>
            </a:fld>
            <a:endParaRPr lang="en-US"/>
          </a:p>
        </p:txBody>
      </p:sp>
      <p:sp>
        <p:nvSpPr>
          <p:cNvPr id="6" name="Footer Placeholder 5">
            <a:extLst>
              <a:ext uri="{FF2B5EF4-FFF2-40B4-BE49-F238E27FC236}">
                <a16:creationId xmlns:a16="http://schemas.microsoft.com/office/drawing/2014/main" id="{C0A2DC84-4558-026E-4BE6-E656C4CA56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B6018E-CB71-5B13-9ECC-D9E676061615}"/>
              </a:ext>
            </a:extLst>
          </p:cNvPr>
          <p:cNvSpPr>
            <a:spLocks noGrp="1"/>
          </p:cNvSpPr>
          <p:nvPr>
            <p:ph type="sldNum" sz="quarter" idx="12"/>
          </p:nvPr>
        </p:nvSpPr>
        <p:spPr/>
        <p:txBody>
          <a:bodyPr/>
          <a:lstStyle/>
          <a:p>
            <a:fld id="{7645119D-D690-46F3-A93C-DF2DBAFBE4AE}" type="slidenum">
              <a:rPr lang="en-US" smtClean="0"/>
              <a:t>‹#›</a:t>
            </a:fld>
            <a:endParaRPr lang="en-US"/>
          </a:p>
        </p:txBody>
      </p:sp>
    </p:spTree>
    <p:extLst>
      <p:ext uri="{BB962C8B-B14F-4D97-AF65-F5344CB8AC3E}">
        <p14:creationId xmlns:p14="http://schemas.microsoft.com/office/powerpoint/2010/main" val="4128286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69FE66-6669-78D3-D088-6273E1DCBD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BFF205-821A-7C73-7824-6CC79860E9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C137FA-8B95-1762-ECEA-4739305A52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078E3D-6182-46D2-B9A1-58A06361919C}" type="datetimeFigureOut">
              <a:rPr lang="en-US" smtClean="0"/>
              <a:t>7/30/2023</a:t>
            </a:fld>
            <a:endParaRPr lang="en-US"/>
          </a:p>
        </p:txBody>
      </p:sp>
      <p:sp>
        <p:nvSpPr>
          <p:cNvPr id="5" name="Footer Placeholder 4">
            <a:extLst>
              <a:ext uri="{FF2B5EF4-FFF2-40B4-BE49-F238E27FC236}">
                <a16:creationId xmlns:a16="http://schemas.microsoft.com/office/drawing/2014/main" id="{99C82C8B-CFF7-AADF-2547-59C1A8C0AD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D0171B-9F21-57B3-8D46-D77171C00B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45119D-D690-46F3-A93C-DF2DBAFBE4AE}" type="slidenum">
              <a:rPr lang="en-US" smtClean="0"/>
              <a:t>‹#›</a:t>
            </a:fld>
            <a:endParaRPr lang="en-US"/>
          </a:p>
        </p:txBody>
      </p:sp>
    </p:spTree>
    <p:extLst>
      <p:ext uri="{BB962C8B-B14F-4D97-AF65-F5344CB8AC3E}">
        <p14:creationId xmlns:p14="http://schemas.microsoft.com/office/powerpoint/2010/main" val="4234896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7.sv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3.png"/><Relationship Id="rId4" Type="http://schemas.openxmlformats.org/officeDocument/2006/relationships/notesSlide" Target="../notesSlides/notesSlide4.xml"/><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3.png"/><Relationship Id="rId4" Type="http://schemas.openxmlformats.org/officeDocument/2006/relationships/notesSlide" Target="../notesSlides/notesSlide7.xml"/><Relationship Id="rId9" Type="http://schemas.microsoft.com/office/2007/relationships/diagramDrawing" Target="../diagrams/drawing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FCE601-6452-5A25-31F1-7365D8024EC9}"/>
              </a:ext>
            </a:extLst>
          </p:cNvPr>
          <p:cNvSpPr>
            <a:spLocks noGrp="1"/>
          </p:cNvSpPr>
          <p:nvPr>
            <p:ph type="ctrTitle"/>
          </p:nvPr>
        </p:nvSpPr>
        <p:spPr>
          <a:xfrm>
            <a:off x="6600082" y="3237642"/>
            <a:ext cx="4805996" cy="1297115"/>
          </a:xfrm>
        </p:spPr>
        <p:txBody>
          <a:bodyPr anchor="t">
            <a:noAutofit/>
          </a:bodyPr>
          <a:lstStyle/>
          <a:p>
            <a:r>
              <a:rPr lang="en-US" sz="5400" dirty="0">
                <a:solidFill>
                  <a:schemeClr val="tx2"/>
                </a:solidFill>
              </a:rPr>
              <a:t>Predicting Heart Disease</a:t>
            </a:r>
          </a:p>
        </p:txBody>
      </p:sp>
      <p:sp>
        <p:nvSpPr>
          <p:cNvPr id="3" name="Subtitle 2">
            <a:extLst>
              <a:ext uri="{FF2B5EF4-FFF2-40B4-BE49-F238E27FC236}">
                <a16:creationId xmlns:a16="http://schemas.microsoft.com/office/drawing/2014/main" id="{B40F11CF-2DE3-8154-5BF1-7499D39CE703}"/>
              </a:ext>
            </a:extLst>
          </p:cNvPr>
          <p:cNvSpPr>
            <a:spLocks noGrp="1"/>
          </p:cNvSpPr>
          <p:nvPr>
            <p:ph type="subTitle" idx="1"/>
          </p:nvPr>
        </p:nvSpPr>
        <p:spPr>
          <a:xfrm>
            <a:off x="7386004" y="5957080"/>
            <a:ext cx="4805691" cy="838831"/>
          </a:xfrm>
        </p:spPr>
        <p:txBody>
          <a:bodyPr anchor="b">
            <a:normAutofit/>
          </a:bodyPr>
          <a:lstStyle/>
          <a:p>
            <a:pPr algn="r"/>
            <a:r>
              <a:rPr lang="en-US" sz="2000" dirty="0">
                <a:solidFill>
                  <a:schemeClr val="tx2"/>
                </a:solidFill>
              </a:rPr>
              <a:t>Alyssa Weber</a:t>
            </a:r>
          </a:p>
        </p:txBody>
      </p:sp>
      <p:pic>
        <p:nvPicPr>
          <p:cNvPr id="7" name="Graphic 6" descr="Heart with Pulse">
            <a:extLst>
              <a:ext uri="{FF2B5EF4-FFF2-40B4-BE49-F238E27FC236}">
                <a16:creationId xmlns:a16="http://schemas.microsoft.com/office/drawing/2014/main" id="{0DC41471-268A-31E8-D64B-FB67EC3509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3" name="Audio 12">
            <a:hlinkClick r:id="" action="ppaction://media"/>
            <a:extLst>
              <a:ext uri="{FF2B5EF4-FFF2-40B4-BE49-F238E27FC236}">
                <a16:creationId xmlns:a16="http://schemas.microsoft.com/office/drawing/2014/main" id="{2FB4BA3B-1FF5-9F42-2426-44018E43D6D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36455550"/>
      </p:ext>
    </p:extLst>
  </p:cSld>
  <p:clrMapOvr>
    <a:masterClrMapping/>
  </p:clrMapOvr>
  <mc:AlternateContent xmlns:mc="http://schemas.openxmlformats.org/markup-compatibility/2006">
    <mc:Choice xmlns:p14="http://schemas.microsoft.com/office/powerpoint/2010/main" Requires="p14">
      <p:transition spd="slow" p14:dur="2000" advTm="12804"/>
    </mc:Choice>
    <mc:Fallback>
      <p:transition spd="slow" advTm="128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EBFA723-5A7B-472D-ABD7-1526B8D3A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33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6B27065-399A-4CF7-BF70-CF79B9848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3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CF22986C-DDF7-4109-9D6A-006800D6B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6" y="52996"/>
            <a:ext cx="6093363" cy="6805005"/>
            <a:chOff x="6095999" y="52996"/>
            <a:chExt cx="6093363" cy="6805005"/>
          </a:xfrm>
          <a:solidFill>
            <a:schemeClr val="accent5">
              <a:alpha val="10000"/>
            </a:schemeClr>
          </a:solidFill>
        </p:grpSpPr>
        <p:sp>
          <p:nvSpPr>
            <p:cNvPr id="14" name="Freeform: Shape 13">
              <a:extLst>
                <a:ext uri="{FF2B5EF4-FFF2-40B4-BE49-F238E27FC236}">
                  <a16:creationId xmlns:a16="http://schemas.microsoft.com/office/drawing/2014/main" id="{4C025298-F835-4B83-A3A3-6555157E0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7106C81-A3F0-4DA0-9368-6BBCDB964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4B3B35E8-1AF4-4D76-93A5-B0B088408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187AB702-7CF0-FD2D-327F-60683452EE49}"/>
              </a:ext>
            </a:extLst>
          </p:cNvPr>
          <p:cNvSpPr>
            <a:spLocks noGrp="1"/>
          </p:cNvSpPr>
          <p:nvPr>
            <p:ph type="title"/>
          </p:nvPr>
        </p:nvSpPr>
        <p:spPr>
          <a:xfrm>
            <a:off x="830072" y="2728001"/>
            <a:ext cx="3658053" cy="1786515"/>
          </a:xfrm>
        </p:spPr>
        <p:txBody>
          <a:bodyPr vert="horz" lIns="91440" tIns="45720" rIns="91440" bIns="45720" rtlCol="0" anchor="t">
            <a:normAutofit/>
          </a:bodyPr>
          <a:lstStyle/>
          <a:p>
            <a:r>
              <a:rPr lang="en-US" sz="4000" kern="1200" dirty="0">
                <a:solidFill>
                  <a:schemeClr val="tx2"/>
                </a:solidFill>
                <a:latin typeface="+mj-lt"/>
                <a:ea typeface="+mj-ea"/>
                <a:cs typeface="+mj-cs"/>
              </a:rPr>
              <a:t>What metrics were used for the results?</a:t>
            </a:r>
          </a:p>
        </p:txBody>
      </p:sp>
      <p:sp>
        <p:nvSpPr>
          <p:cNvPr id="3" name="Content Placeholder 2">
            <a:extLst>
              <a:ext uri="{FF2B5EF4-FFF2-40B4-BE49-F238E27FC236}">
                <a16:creationId xmlns:a16="http://schemas.microsoft.com/office/drawing/2014/main" id="{EC0AD637-E34F-B8D5-D2D4-4A4796161899}"/>
              </a:ext>
            </a:extLst>
          </p:cNvPr>
          <p:cNvSpPr>
            <a:spLocks noGrp="1"/>
          </p:cNvSpPr>
          <p:nvPr>
            <p:ph idx="1"/>
          </p:nvPr>
        </p:nvSpPr>
        <p:spPr>
          <a:xfrm>
            <a:off x="7382641" y="52996"/>
            <a:ext cx="2948152" cy="774700"/>
          </a:xfrm>
        </p:spPr>
        <p:txBody>
          <a:bodyPr vert="horz" lIns="91440" tIns="45720" rIns="91440" bIns="45720" rtlCol="0" anchor="b">
            <a:normAutofit/>
          </a:bodyPr>
          <a:lstStyle/>
          <a:p>
            <a:pPr marL="0" indent="0">
              <a:buNone/>
            </a:pPr>
            <a:r>
              <a:rPr lang="en-US" sz="3600" kern="1200" dirty="0">
                <a:solidFill>
                  <a:schemeClr val="tx2"/>
                </a:solidFill>
                <a:latin typeface="+mn-lt"/>
                <a:ea typeface="+mn-ea"/>
                <a:cs typeface="+mn-cs"/>
              </a:rPr>
              <a:t>Logistic Model</a:t>
            </a:r>
          </a:p>
        </p:txBody>
      </p:sp>
      <p:pic>
        <p:nvPicPr>
          <p:cNvPr id="4" name="Picture 3" descr="A graph with numbers and a number of squares&#10;&#10;Description automatically generated">
            <a:extLst>
              <a:ext uri="{FF2B5EF4-FFF2-40B4-BE49-F238E27FC236}">
                <a16:creationId xmlns:a16="http://schemas.microsoft.com/office/drawing/2014/main" id="{F3BCE686-DDAD-81FC-230C-A4CE7B4D4A4E}"/>
              </a:ext>
            </a:extLst>
          </p:cNvPr>
          <p:cNvPicPr>
            <a:picLocks noChangeAspect="1"/>
          </p:cNvPicPr>
          <p:nvPr/>
        </p:nvPicPr>
        <p:blipFill>
          <a:blip r:embed="rId5"/>
          <a:stretch>
            <a:fillRect/>
          </a:stretch>
        </p:blipFill>
        <p:spPr>
          <a:xfrm>
            <a:off x="5521435" y="880693"/>
            <a:ext cx="6670565" cy="5972613"/>
          </a:xfrm>
          <a:prstGeom prst="rect">
            <a:avLst/>
          </a:prstGeom>
          <a:ln w="9525">
            <a:noFill/>
          </a:ln>
        </p:spPr>
      </p:pic>
      <p:pic>
        <p:nvPicPr>
          <p:cNvPr id="12" name="Audio 11">
            <a:hlinkClick r:id="" action="ppaction://media"/>
            <a:extLst>
              <a:ext uri="{FF2B5EF4-FFF2-40B4-BE49-F238E27FC236}">
                <a16:creationId xmlns:a16="http://schemas.microsoft.com/office/drawing/2014/main" id="{220078CD-D23C-4C0E-BE74-2F98F5D42E0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65746678"/>
      </p:ext>
    </p:extLst>
  </p:cSld>
  <p:clrMapOvr>
    <a:masterClrMapping/>
  </p:clrMapOvr>
  <mc:AlternateContent xmlns:mc="http://schemas.openxmlformats.org/markup-compatibility/2006">
    <mc:Choice xmlns:p14="http://schemas.microsoft.com/office/powerpoint/2010/main" Requires="p14">
      <p:transition spd="slow" p14:dur="2000" advTm="43820"/>
    </mc:Choice>
    <mc:Fallback>
      <p:transition spd="slow" advTm="438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8167"/>
            <a:ext cx="4834070" cy="2488150"/>
            <a:chOff x="6867015" y="-1"/>
            <a:chExt cx="5324985" cy="3251912"/>
          </a:xfrm>
          <a:solidFill>
            <a:schemeClr val="bg1">
              <a:alpha val="30000"/>
            </a:schemeClr>
          </a:solidFill>
        </p:grpSpPr>
        <p:sp>
          <p:nvSpPr>
            <p:cNvPr id="13" name="Freeform: Shape 12">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35520F0-C119-EA85-BF8E-D8F8DA608F2B}"/>
              </a:ext>
            </a:extLst>
          </p:cNvPr>
          <p:cNvSpPr>
            <a:spLocks noGrp="1"/>
          </p:cNvSpPr>
          <p:nvPr>
            <p:ph type="title"/>
          </p:nvPr>
        </p:nvSpPr>
        <p:spPr>
          <a:xfrm>
            <a:off x="0" y="0"/>
            <a:ext cx="12191694" cy="1837349"/>
          </a:xfrm>
        </p:spPr>
        <p:txBody>
          <a:bodyPr>
            <a:normAutofit/>
          </a:bodyPr>
          <a:lstStyle/>
          <a:p>
            <a:pPr algn="ctr"/>
            <a:r>
              <a:rPr lang="en-US" sz="5400" dirty="0">
                <a:solidFill>
                  <a:schemeClr val="tx2"/>
                </a:solidFill>
              </a:rPr>
              <a:t>Is the model ready for deployment?</a:t>
            </a:r>
          </a:p>
        </p:txBody>
      </p:sp>
      <p:sp>
        <p:nvSpPr>
          <p:cNvPr id="3" name="Content Placeholder 2">
            <a:extLst>
              <a:ext uri="{FF2B5EF4-FFF2-40B4-BE49-F238E27FC236}">
                <a16:creationId xmlns:a16="http://schemas.microsoft.com/office/drawing/2014/main" id="{25986504-ED42-2B63-0C7B-654808CFAEC4}"/>
              </a:ext>
            </a:extLst>
          </p:cNvPr>
          <p:cNvSpPr>
            <a:spLocks noGrp="1"/>
          </p:cNvSpPr>
          <p:nvPr>
            <p:ph idx="1"/>
          </p:nvPr>
        </p:nvSpPr>
        <p:spPr>
          <a:xfrm>
            <a:off x="0" y="2084093"/>
            <a:ext cx="12191694" cy="3326107"/>
          </a:xfrm>
        </p:spPr>
        <p:txBody>
          <a:bodyPr anchor="t">
            <a:normAutofit/>
          </a:bodyPr>
          <a:lstStyle/>
          <a:p>
            <a:r>
              <a:rPr lang="en-US" sz="36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Yes – But monitor and adjust</a:t>
            </a:r>
          </a:p>
          <a:p>
            <a:pPr lvl="1"/>
            <a:r>
              <a:rPr lang="en-US" sz="36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Early Stages: Patients predicted to have heart disease should have additional testing/ imaging</a:t>
            </a:r>
          </a:p>
          <a:p>
            <a:pPr lvl="1"/>
            <a:r>
              <a:rPr lang="en-US" sz="3600" kern="1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Costs: Is this panel more cost effective that current practices?</a:t>
            </a:r>
          </a:p>
          <a:p>
            <a:pPr lvl="1"/>
            <a:r>
              <a:rPr lang="en-US" sz="3600" kern="1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Adjustments: Is the model still accurate if feature variables are missing?</a:t>
            </a:r>
            <a:endParaRPr lang="en-US" sz="36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2000" dirty="0">
              <a:solidFill>
                <a:schemeClr val="tx2"/>
              </a:solidFill>
            </a:endParaRPr>
          </a:p>
        </p:txBody>
      </p:sp>
      <p:grpSp>
        <p:nvGrpSpPr>
          <p:cNvPr id="18" name="Group 17">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19" name="Freeform: Shape 18">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2" name="Audio 61">
            <a:hlinkClick r:id="" action="ppaction://media"/>
            <a:extLst>
              <a:ext uri="{FF2B5EF4-FFF2-40B4-BE49-F238E27FC236}">
                <a16:creationId xmlns:a16="http://schemas.microsoft.com/office/drawing/2014/main" id="{BFAA10AD-9FE5-A5A3-4551-189E2E22B62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70529740"/>
      </p:ext>
    </p:extLst>
  </p:cSld>
  <p:clrMapOvr>
    <a:masterClrMapping/>
  </p:clrMapOvr>
  <mc:AlternateContent xmlns:mc="http://schemas.openxmlformats.org/markup-compatibility/2006">
    <mc:Choice xmlns:p14="http://schemas.microsoft.com/office/powerpoint/2010/main" Requires="p14">
      <p:transition spd="slow" p14:dur="2000" advTm="55644"/>
    </mc:Choice>
    <mc:Fallback>
      <p:transition spd="slow" advTm="556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8167"/>
            <a:ext cx="4834070" cy="2488150"/>
            <a:chOff x="6867015" y="-1"/>
            <a:chExt cx="5324985" cy="3251912"/>
          </a:xfrm>
          <a:solidFill>
            <a:schemeClr val="bg1">
              <a:alpha val="30000"/>
            </a:schemeClr>
          </a:solidFill>
        </p:grpSpPr>
        <p:sp>
          <p:nvSpPr>
            <p:cNvPr id="13" name="Freeform: Shape 12">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33DE4A2C-1B6E-A909-F449-D7F970DB3E7B}"/>
              </a:ext>
            </a:extLst>
          </p:cNvPr>
          <p:cNvSpPr>
            <a:spLocks noGrp="1"/>
          </p:cNvSpPr>
          <p:nvPr>
            <p:ph type="title"/>
          </p:nvPr>
        </p:nvSpPr>
        <p:spPr>
          <a:xfrm>
            <a:off x="-26447" y="-13359"/>
            <a:ext cx="12218142" cy="1837349"/>
          </a:xfrm>
        </p:spPr>
        <p:txBody>
          <a:bodyPr>
            <a:noAutofit/>
          </a:bodyPr>
          <a:lstStyle/>
          <a:p>
            <a:pPr algn="ctr"/>
            <a:r>
              <a:rPr lang="en-US" sz="5400" dirty="0">
                <a:solidFill>
                  <a:schemeClr val="tx2"/>
                </a:solidFill>
              </a:rPr>
              <a:t>What are the ethical considerations?</a:t>
            </a:r>
          </a:p>
        </p:txBody>
      </p:sp>
      <p:sp>
        <p:nvSpPr>
          <p:cNvPr id="3" name="Content Placeholder 2">
            <a:extLst>
              <a:ext uri="{FF2B5EF4-FFF2-40B4-BE49-F238E27FC236}">
                <a16:creationId xmlns:a16="http://schemas.microsoft.com/office/drawing/2014/main" id="{7CCA6D32-AFB1-049E-1830-5F764F8E1AF0}"/>
              </a:ext>
            </a:extLst>
          </p:cNvPr>
          <p:cNvSpPr>
            <a:spLocks noGrp="1"/>
          </p:cNvSpPr>
          <p:nvPr>
            <p:ph idx="1"/>
          </p:nvPr>
        </p:nvSpPr>
        <p:spPr>
          <a:xfrm>
            <a:off x="1282700" y="2546152"/>
            <a:ext cx="11087100" cy="3586210"/>
          </a:xfrm>
        </p:spPr>
        <p:txBody>
          <a:bodyPr anchor="t">
            <a:noAutofit/>
          </a:bodyPr>
          <a:lstStyle/>
          <a:p>
            <a:pPr marL="0" marR="0" indent="228600">
              <a:spcBef>
                <a:spcPts val="0"/>
              </a:spcBef>
              <a:spcAft>
                <a:spcPts val="800"/>
              </a:spcAft>
            </a:pPr>
            <a:r>
              <a:rPr lang="en-US" sz="36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False positives and negatives</a:t>
            </a:r>
          </a:p>
          <a:p>
            <a:pPr marL="0" marR="0" indent="228600">
              <a:spcBef>
                <a:spcPts val="0"/>
              </a:spcBef>
              <a:spcAft>
                <a:spcPts val="800"/>
              </a:spcAft>
            </a:pPr>
            <a:r>
              <a:rPr lang="en-US" sz="3600" kern="1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Will the model generalize to the public?</a:t>
            </a:r>
            <a:endParaRPr lang="en-US" sz="3600" kern="1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228600">
              <a:spcBef>
                <a:spcPts val="0"/>
              </a:spcBef>
              <a:spcAft>
                <a:spcPts val="800"/>
              </a:spcAft>
            </a:pPr>
            <a:r>
              <a:rPr lang="en-US" sz="36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Who will the results target?</a:t>
            </a:r>
            <a:endParaRPr lang="en-US" sz="3600" kern="1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3600" dirty="0">
              <a:solidFill>
                <a:schemeClr val="tx2"/>
              </a:solidFill>
            </a:endParaRPr>
          </a:p>
          <a:p>
            <a:endParaRPr lang="en-US" sz="3600" dirty="0">
              <a:solidFill>
                <a:schemeClr val="tx2"/>
              </a:solidFill>
            </a:endParaRPr>
          </a:p>
        </p:txBody>
      </p:sp>
      <p:grpSp>
        <p:nvGrpSpPr>
          <p:cNvPr id="18" name="Group 17">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19" name="Freeform: Shape 18">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5" name="Audio 24">
            <a:hlinkClick r:id="" action="ppaction://media"/>
            <a:extLst>
              <a:ext uri="{FF2B5EF4-FFF2-40B4-BE49-F238E27FC236}">
                <a16:creationId xmlns:a16="http://schemas.microsoft.com/office/drawing/2014/main" id="{3059B9BF-CF78-44D3-AE45-2F2EEEF7DEA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11104879"/>
      </p:ext>
    </p:extLst>
  </p:cSld>
  <p:clrMapOvr>
    <a:masterClrMapping/>
  </p:clrMapOvr>
  <mc:AlternateContent xmlns:mc="http://schemas.openxmlformats.org/markup-compatibility/2006">
    <mc:Choice xmlns:p14="http://schemas.microsoft.com/office/powerpoint/2010/main" Requires="p14">
      <p:transition spd="slow" p14:dur="2000" advTm="119304"/>
    </mc:Choice>
    <mc:Fallback>
      <p:transition spd="slow" advTm="1193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C4AD10-0A31-2413-C2D8-8F1AEA290641}"/>
              </a:ext>
            </a:extLst>
          </p:cNvPr>
          <p:cNvSpPr>
            <a:spLocks noGrp="1"/>
          </p:cNvSpPr>
          <p:nvPr>
            <p:ph type="title"/>
          </p:nvPr>
        </p:nvSpPr>
        <p:spPr>
          <a:xfrm>
            <a:off x="7331391" y="3352800"/>
            <a:ext cx="3416938" cy="1066800"/>
          </a:xfrm>
        </p:spPr>
        <p:txBody>
          <a:bodyPr vert="horz" lIns="91440" tIns="45720" rIns="91440" bIns="45720" rtlCol="0" anchor="t">
            <a:normAutofit/>
          </a:bodyPr>
          <a:lstStyle/>
          <a:p>
            <a:r>
              <a:rPr lang="en-US" sz="5400" kern="1200" dirty="0">
                <a:solidFill>
                  <a:schemeClr val="tx2"/>
                </a:solidFill>
                <a:latin typeface="+mj-lt"/>
                <a:ea typeface="+mj-ea"/>
                <a:cs typeface="+mj-cs"/>
              </a:rPr>
              <a:t>Questions</a:t>
            </a:r>
          </a:p>
        </p:txBody>
      </p:sp>
      <p:pic>
        <p:nvPicPr>
          <p:cNvPr id="6" name="Graphic 5" descr="Question mark">
            <a:extLst>
              <a:ext uri="{FF2B5EF4-FFF2-40B4-BE49-F238E27FC236}">
                <a16:creationId xmlns:a16="http://schemas.microsoft.com/office/drawing/2014/main" id="{D210EA33-FB14-3D66-CBB0-87B0B84B5D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Audio 6">
            <a:hlinkClick r:id="" action="ppaction://media"/>
            <a:extLst>
              <a:ext uri="{FF2B5EF4-FFF2-40B4-BE49-F238E27FC236}">
                <a16:creationId xmlns:a16="http://schemas.microsoft.com/office/drawing/2014/main" id="{A410C85B-E9A9-4479-0122-352B59694BA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63646786"/>
      </p:ext>
    </p:extLst>
  </p:cSld>
  <p:clrMapOvr>
    <a:masterClrMapping/>
  </p:clrMapOvr>
  <mc:AlternateContent xmlns:mc="http://schemas.openxmlformats.org/markup-compatibility/2006">
    <mc:Choice xmlns:p14="http://schemas.microsoft.com/office/powerpoint/2010/main" Requires="p14">
      <p:transition spd="slow" p14:dur="2000" advTm="5669"/>
    </mc:Choice>
    <mc:Fallback>
      <p:transition spd="slow" advTm="56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9FFEB82-FD1F-CC09-FF07-B9B0C08F2421}"/>
              </a:ext>
            </a:extLst>
          </p:cNvPr>
          <p:cNvPicPr>
            <a:picLocks noChangeAspect="1"/>
          </p:cNvPicPr>
          <p:nvPr/>
        </p:nvPicPr>
        <p:blipFill>
          <a:blip r:embed="rId2"/>
          <a:stretch>
            <a:fillRect/>
          </a:stretch>
        </p:blipFill>
        <p:spPr>
          <a:xfrm>
            <a:off x="1050299" y="0"/>
            <a:ext cx="10091401" cy="6858000"/>
          </a:xfrm>
          <a:prstGeom prst="rect">
            <a:avLst/>
          </a:prstGeom>
        </p:spPr>
      </p:pic>
    </p:spTree>
    <p:extLst>
      <p:ext uri="{BB962C8B-B14F-4D97-AF65-F5344CB8AC3E}">
        <p14:creationId xmlns:p14="http://schemas.microsoft.com/office/powerpoint/2010/main" val="4214945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C72A22-14FD-F10E-AE0E-101C0EC29266}"/>
              </a:ext>
            </a:extLst>
          </p:cNvPr>
          <p:cNvSpPr>
            <a:spLocks noGrp="1"/>
          </p:cNvSpPr>
          <p:nvPr>
            <p:ph type="title"/>
          </p:nvPr>
        </p:nvSpPr>
        <p:spPr>
          <a:xfrm>
            <a:off x="537971" y="2768283"/>
            <a:ext cx="5293965" cy="1321430"/>
          </a:xfrm>
        </p:spPr>
        <p:txBody>
          <a:bodyPr vert="horz" lIns="91440" tIns="45720" rIns="91440" bIns="45720" rtlCol="0" anchor="t">
            <a:normAutofit fontScale="90000"/>
          </a:bodyPr>
          <a:lstStyle/>
          <a:p>
            <a:r>
              <a:rPr lang="en-US" kern="1200" dirty="0">
                <a:solidFill>
                  <a:schemeClr val="tx2"/>
                </a:solidFill>
                <a:latin typeface="+mj-lt"/>
                <a:ea typeface="+mj-ea"/>
                <a:cs typeface="+mj-cs"/>
              </a:rPr>
              <a:t>Business Problem</a:t>
            </a:r>
          </a:p>
        </p:txBody>
      </p:sp>
      <p:sp>
        <p:nvSpPr>
          <p:cNvPr id="3" name="Text Placeholder 2">
            <a:extLst>
              <a:ext uri="{FF2B5EF4-FFF2-40B4-BE49-F238E27FC236}">
                <a16:creationId xmlns:a16="http://schemas.microsoft.com/office/drawing/2014/main" id="{BB360C95-DA88-88F4-ECB9-083A086BD97E}"/>
              </a:ext>
            </a:extLst>
          </p:cNvPr>
          <p:cNvSpPr>
            <a:spLocks noGrp="1"/>
          </p:cNvSpPr>
          <p:nvPr>
            <p:ph type="body" idx="1"/>
          </p:nvPr>
        </p:nvSpPr>
        <p:spPr>
          <a:xfrm>
            <a:off x="757382" y="3632669"/>
            <a:ext cx="4529327" cy="1841187"/>
          </a:xfrm>
        </p:spPr>
        <p:txBody>
          <a:bodyPr vert="horz" lIns="91440" tIns="45720" rIns="91440" bIns="45720" rtlCol="0" anchor="b">
            <a:normAutofit lnSpcReduction="10000"/>
          </a:bodyPr>
          <a:lstStyle/>
          <a:p>
            <a:r>
              <a:rPr lang="en-US" sz="4400" kern="1200" dirty="0">
                <a:solidFill>
                  <a:srgbClr val="0070C0"/>
                </a:solidFill>
                <a:latin typeface="+mn-lt"/>
                <a:ea typeface="+mn-ea"/>
                <a:cs typeface="+mn-cs"/>
              </a:rPr>
              <a:t>Can a new panel of test results predict heart disease?</a:t>
            </a:r>
          </a:p>
        </p:txBody>
      </p:sp>
      <p:grpSp>
        <p:nvGrpSpPr>
          <p:cNvPr id="14" name="Group 13">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15" name="Freeform: Shape 14">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Graphic 6" descr="Heart with Pulse">
            <a:extLst>
              <a:ext uri="{FF2B5EF4-FFF2-40B4-BE49-F238E27FC236}">
                <a16:creationId xmlns:a16="http://schemas.microsoft.com/office/drawing/2014/main" id="{3A7A903C-2031-AC99-8F56-1056D586A3A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29652" y="1859078"/>
            <a:ext cx="3821102" cy="3821102"/>
          </a:xfrm>
          <a:prstGeom prst="rect">
            <a:avLst/>
          </a:prstGeom>
          <a:ln>
            <a:noFill/>
          </a:ln>
        </p:spPr>
      </p:pic>
      <p:pic>
        <p:nvPicPr>
          <p:cNvPr id="22" name="Audio 21">
            <a:hlinkClick r:id="" action="ppaction://media"/>
            <a:extLst>
              <a:ext uri="{FF2B5EF4-FFF2-40B4-BE49-F238E27FC236}">
                <a16:creationId xmlns:a16="http://schemas.microsoft.com/office/drawing/2014/main" id="{14EA619E-18B8-9496-8D89-BA969F0A69AF}"/>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89405322"/>
      </p:ext>
    </p:extLst>
  </p:cSld>
  <p:clrMapOvr>
    <a:masterClrMapping/>
  </p:clrMapOvr>
  <mc:AlternateContent xmlns:mc="http://schemas.openxmlformats.org/markup-compatibility/2006">
    <mc:Choice xmlns:p14="http://schemas.microsoft.com/office/powerpoint/2010/main" Requires="p14">
      <p:transition spd="slow" p14:dur="2000" advTm="7565"/>
    </mc:Choice>
    <mc:Fallback>
      <p:transition spd="slow" advTm="75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8167"/>
            <a:ext cx="4834070" cy="2488150"/>
            <a:chOff x="6867015" y="-1"/>
            <a:chExt cx="5324985" cy="3251912"/>
          </a:xfrm>
          <a:solidFill>
            <a:schemeClr val="bg1">
              <a:alpha val="30000"/>
            </a:schemeClr>
          </a:solidFill>
        </p:grpSpPr>
        <p:sp>
          <p:nvSpPr>
            <p:cNvPr id="39" name="Freeform: Shape 12">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87AB702-7CF0-FD2D-327F-60683452EE49}"/>
              </a:ext>
            </a:extLst>
          </p:cNvPr>
          <p:cNvSpPr>
            <a:spLocks noGrp="1"/>
          </p:cNvSpPr>
          <p:nvPr>
            <p:ph type="title"/>
          </p:nvPr>
        </p:nvSpPr>
        <p:spPr>
          <a:xfrm>
            <a:off x="8216" y="-26364"/>
            <a:ext cx="12191696" cy="1837349"/>
          </a:xfrm>
        </p:spPr>
        <p:txBody>
          <a:bodyPr>
            <a:normAutofit/>
          </a:bodyPr>
          <a:lstStyle/>
          <a:p>
            <a:pPr algn="ctr"/>
            <a:r>
              <a:rPr lang="en-US" sz="5400" dirty="0">
                <a:solidFill>
                  <a:schemeClr val="tx2"/>
                </a:solidFill>
              </a:rPr>
              <a:t>What is Heart Disease?</a:t>
            </a:r>
          </a:p>
        </p:txBody>
      </p:sp>
      <p:sp>
        <p:nvSpPr>
          <p:cNvPr id="3" name="Content Placeholder 2">
            <a:extLst>
              <a:ext uri="{FF2B5EF4-FFF2-40B4-BE49-F238E27FC236}">
                <a16:creationId xmlns:a16="http://schemas.microsoft.com/office/drawing/2014/main" id="{EC0AD637-E34F-B8D5-D2D4-4A4796161899}"/>
              </a:ext>
            </a:extLst>
          </p:cNvPr>
          <p:cNvSpPr>
            <a:spLocks noGrp="1"/>
          </p:cNvSpPr>
          <p:nvPr>
            <p:ph idx="1"/>
          </p:nvPr>
        </p:nvSpPr>
        <p:spPr>
          <a:xfrm>
            <a:off x="8216" y="1955800"/>
            <a:ext cx="12201709" cy="3454400"/>
          </a:xfrm>
        </p:spPr>
        <p:txBody>
          <a:bodyPr anchor="t">
            <a:noAutofit/>
          </a:bodyPr>
          <a:lstStyle/>
          <a:p>
            <a:pPr marL="457200" lvl="1" indent="0">
              <a:buNone/>
            </a:pPr>
            <a:r>
              <a:rPr lang="en-US" sz="3600" dirty="0">
                <a:solidFill>
                  <a:schemeClr val="tx2"/>
                </a:solidFill>
              </a:rPr>
              <a:t>Describes a spectrum of conditions affecting the heart </a:t>
            </a:r>
            <a:r>
              <a:rPr lang="en-US" sz="3600" dirty="0">
                <a:solidFill>
                  <a:schemeClr val="tx2"/>
                </a:solidFill>
                <a:effectLst/>
                <a:latin typeface="Times New Roman" panose="02020603050405020304" pitchFamily="18" charset="0"/>
                <a:ea typeface="Calibri" panose="020F0502020204030204" pitchFamily="34" charset="0"/>
              </a:rPr>
              <a:t>(Mayo Clinic Staff, 2022). </a:t>
            </a:r>
            <a:endParaRPr lang="en-US" sz="3600" dirty="0">
              <a:solidFill>
                <a:schemeClr val="tx2"/>
              </a:solidFill>
            </a:endParaRPr>
          </a:p>
          <a:p>
            <a:pPr lvl="2"/>
            <a:r>
              <a:rPr lang="en-US" sz="3600" dirty="0">
                <a:solidFill>
                  <a:schemeClr val="tx2"/>
                </a:solidFill>
              </a:rPr>
              <a:t>Blood Vessel Disease</a:t>
            </a:r>
          </a:p>
          <a:p>
            <a:pPr lvl="2"/>
            <a:r>
              <a:rPr lang="en-US" sz="3600" dirty="0">
                <a:solidFill>
                  <a:schemeClr val="tx2"/>
                </a:solidFill>
              </a:rPr>
              <a:t>Arrhythmias</a:t>
            </a:r>
          </a:p>
          <a:p>
            <a:pPr lvl="2"/>
            <a:r>
              <a:rPr lang="en-US" sz="3600" dirty="0">
                <a:solidFill>
                  <a:schemeClr val="tx2"/>
                </a:solidFill>
              </a:rPr>
              <a:t>Congenital Heart Defects</a:t>
            </a:r>
          </a:p>
          <a:p>
            <a:pPr lvl="2"/>
            <a:r>
              <a:rPr lang="en-US" sz="3600" dirty="0">
                <a:solidFill>
                  <a:schemeClr val="tx2"/>
                </a:solidFill>
              </a:rPr>
              <a:t>Heart Muscle Diseases</a:t>
            </a:r>
          </a:p>
          <a:p>
            <a:pPr lvl="2"/>
            <a:r>
              <a:rPr lang="en-US" sz="3600" dirty="0">
                <a:solidFill>
                  <a:schemeClr val="tx2"/>
                </a:solidFill>
              </a:rPr>
              <a:t>Heart Valve Diseases</a:t>
            </a:r>
          </a:p>
        </p:txBody>
      </p:sp>
      <p:grpSp>
        <p:nvGrpSpPr>
          <p:cNvPr id="18" name="Group 17">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19" name="Freeform: Shape 18">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1" name="Audio 30">
            <a:hlinkClick r:id="" action="ppaction://media"/>
            <a:extLst>
              <a:ext uri="{FF2B5EF4-FFF2-40B4-BE49-F238E27FC236}">
                <a16:creationId xmlns:a16="http://schemas.microsoft.com/office/drawing/2014/main" id="{C4EC02C5-ADA4-5F30-C230-69D12D5A2B2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37678707"/>
      </p:ext>
    </p:extLst>
  </p:cSld>
  <p:clrMapOvr>
    <a:masterClrMapping/>
  </p:clrMapOvr>
  <mc:AlternateContent xmlns:mc="http://schemas.openxmlformats.org/markup-compatibility/2006">
    <mc:Choice xmlns:p14="http://schemas.microsoft.com/office/powerpoint/2010/main" Requires="p14">
      <p:transition spd="slow" p14:dur="2000" advTm="37775"/>
    </mc:Choice>
    <mc:Fallback>
      <p:transition spd="slow" advTm="377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8167"/>
            <a:ext cx="4834070" cy="2488150"/>
            <a:chOff x="6867015" y="-1"/>
            <a:chExt cx="5324985" cy="3251912"/>
          </a:xfrm>
          <a:solidFill>
            <a:schemeClr val="bg1">
              <a:alpha val="30000"/>
            </a:schemeClr>
          </a:solidFill>
        </p:grpSpPr>
        <p:sp>
          <p:nvSpPr>
            <p:cNvPr id="13" name="Freeform: Shape 12">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87AB702-7CF0-FD2D-327F-60683452EE49}"/>
              </a:ext>
            </a:extLst>
          </p:cNvPr>
          <p:cNvSpPr>
            <a:spLocks noGrp="1"/>
          </p:cNvSpPr>
          <p:nvPr>
            <p:ph type="title"/>
          </p:nvPr>
        </p:nvSpPr>
        <p:spPr>
          <a:xfrm>
            <a:off x="-18230" y="0"/>
            <a:ext cx="12191694" cy="1837349"/>
          </a:xfrm>
        </p:spPr>
        <p:txBody>
          <a:bodyPr>
            <a:noAutofit/>
          </a:bodyPr>
          <a:lstStyle/>
          <a:p>
            <a:pPr marL="0" indent="0" algn="ctr">
              <a:buNone/>
            </a:pPr>
            <a:r>
              <a:rPr lang="en-US" sz="5400" dirty="0">
                <a:solidFill>
                  <a:schemeClr val="tx2"/>
                </a:solidFill>
              </a:rPr>
              <a:t>Why is heart disease important to predict?</a:t>
            </a:r>
          </a:p>
        </p:txBody>
      </p:sp>
      <p:sp>
        <p:nvSpPr>
          <p:cNvPr id="3" name="Content Placeholder 2">
            <a:extLst>
              <a:ext uri="{FF2B5EF4-FFF2-40B4-BE49-F238E27FC236}">
                <a16:creationId xmlns:a16="http://schemas.microsoft.com/office/drawing/2014/main" id="{EC0AD637-E34F-B8D5-D2D4-4A4796161899}"/>
              </a:ext>
            </a:extLst>
          </p:cNvPr>
          <p:cNvSpPr>
            <a:spLocks noGrp="1"/>
          </p:cNvSpPr>
          <p:nvPr>
            <p:ph idx="1"/>
          </p:nvPr>
        </p:nvSpPr>
        <p:spPr>
          <a:xfrm>
            <a:off x="-8980" y="2084093"/>
            <a:ext cx="12237001" cy="3326107"/>
          </a:xfrm>
        </p:spPr>
        <p:txBody>
          <a:bodyPr anchor="t">
            <a:noAutofit/>
          </a:bodyPr>
          <a:lstStyle/>
          <a:p>
            <a:r>
              <a:rPr lang="en-US" sz="3600" dirty="0">
                <a:solidFill>
                  <a:schemeClr val="tx2"/>
                </a:solidFill>
              </a:rPr>
              <a:t>Heart Disease is</a:t>
            </a:r>
          </a:p>
          <a:p>
            <a:pPr lvl="1"/>
            <a:r>
              <a:rPr lang="en-US" sz="3600" dirty="0">
                <a:solidFill>
                  <a:schemeClr val="tx2"/>
                </a:solidFill>
              </a:rPr>
              <a:t>the leading cause of death in the United States, killing about 695,000 people in 2021 </a:t>
            </a:r>
            <a:r>
              <a:rPr lang="en-US" sz="3600" dirty="0">
                <a:solidFill>
                  <a:schemeClr val="tx2"/>
                </a:solidFill>
                <a:effectLst/>
                <a:latin typeface="Times New Roman" panose="02020603050405020304" pitchFamily="18" charset="0"/>
                <a:ea typeface="Calibri" panose="020F0502020204030204" pitchFamily="34" charset="0"/>
              </a:rPr>
              <a:t>(CDC, 2023b)</a:t>
            </a:r>
            <a:endParaRPr lang="en-US" sz="3600" dirty="0">
              <a:solidFill>
                <a:schemeClr val="tx2"/>
              </a:solidFill>
            </a:endParaRPr>
          </a:p>
          <a:p>
            <a:pPr lvl="1"/>
            <a:r>
              <a:rPr lang="en-US" sz="3600" dirty="0">
                <a:solidFill>
                  <a:schemeClr val="tx2"/>
                </a:solidFill>
              </a:rPr>
              <a:t>Often goes undiagnosed until after the event of a heart attack </a:t>
            </a:r>
            <a:r>
              <a:rPr lang="en-US" sz="3600" dirty="0">
                <a:solidFill>
                  <a:schemeClr val="tx2"/>
                </a:solidFill>
                <a:effectLst/>
                <a:latin typeface="Times New Roman" panose="02020603050405020304" pitchFamily="18" charset="0"/>
                <a:ea typeface="Calibri" panose="020F0502020204030204" pitchFamily="34" charset="0"/>
              </a:rPr>
              <a:t>(Williamson, 2023)</a:t>
            </a:r>
            <a:endParaRPr lang="en-US" sz="3600" dirty="0">
              <a:solidFill>
                <a:schemeClr val="tx2"/>
              </a:solidFill>
            </a:endParaRPr>
          </a:p>
        </p:txBody>
      </p:sp>
      <p:grpSp>
        <p:nvGrpSpPr>
          <p:cNvPr id="18" name="Group 17">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19" name="Freeform: Shape 18">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7" name="Audio 16">
            <a:hlinkClick r:id="" action="ppaction://media"/>
            <a:extLst>
              <a:ext uri="{FF2B5EF4-FFF2-40B4-BE49-F238E27FC236}">
                <a16:creationId xmlns:a16="http://schemas.microsoft.com/office/drawing/2014/main" id="{9E6E4064-126A-8D41-63D2-7CE4AD24A58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12769828"/>
      </p:ext>
    </p:extLst>
  </p:cSld>
  <p:clrMapOvr>
    <a:masterClrMapping/>
  </p:clrMapOvr>
  <mc:AlternateContent xmlns:mc="http://schemas.openxmlformats.org/markup-compatibility/2006">
    <mc:Choice xmlns:p14="http://schemas.microsoft.com/office/powerpoint/2010/main" Requires="p14">
      <p:transition spd="slow" p14:dur="2000" advTm="30548"/>
    </mc:Choice>
    <mc:Fallback>
      <p:transition spd="slow" advTm="305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AB702-7CF0-FD2D-327F-60683452EE49}"/>
              </a:ext>
            </a:extLst>
          </p:cNvPr>
          <p:cNvSpPr>
            <a:spLocks noGrp="1"/>
          </p:cNvSpPr>
          <p:nvPr>
            <p:ph type="title"/>
          </p:nvPr>
        </p:nvSpPr>
        <p:spPr/>
        <p:txBody>
          <a:bodyPr/>
          <a:lstStyle/>
          <a:p>
            <a:r>
              <a:rPr lang="en-US"/>
              <a:t>How is Heart Disease Currently Diagnosed?</a:t>
            </a:r>
            <a:endParaRPr lang="en-US" dirty="0"/>
          </a:p>
        </p:txBody>
      </p:sp>
      <p:graphicFrame>
        <p:nvGraphicFramePr>
          <p:cNvPr id="20" name="Content Placeholder 2">
            <a:extLst>
              <a:ext uri="{FF2B5EF4-FFF2-40B4-BE49-F238E27FC236}">
                <a16:creationId xmlns:a16="http://schemas.microsoft.com/office/drawing/2014/main" id="{8397F917-BFE0-46E3-FE28-FD4FBD401B21}"/>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7" name="Audio 16">
            <a:hlinkClick r:id="" action="ppaction://media"/>
            <a:extLst>
              <a:ext uri="{FF2B5EF4-FFF2-40B4-BE49-F238E27FC236}">
                <a16:creationId xmlns:a16="http://schemas.microsoft.com/office/drawing/2014/main" id="{D7700AEE-9318-AC01-9DA6-C70AA24ADBA1}"/>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2493038"/>
      </p:ext>
    </p:extLst>
  </p:cSld>
  <p:clrMapOvr>
    <a:masterClrMapping/>
  </p:clrMapOvr>
  <mc:AlternateContent xmlns:mc="http://schemas.openxmlformats.org/markup-compatibility/2006">
    <mc:Choice xmlns:p14="http://schemas.microsoft.com/office/powerpoint/2010/main" Requires="p14">
      <p:transition spd="slow" p14:dur="2000" advTm="34630"/>
    </mc:Choice>
    <mc:Fallback>
      <p:transition spd="slow" advTm="346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CDD6B436-E3B4-DE37-D35A-62AAF6EF16D3}"/>
              </a:ext>
            </a:extLst>
          </p:cNvPr>
          <p:cNvSpPr>
            <a:spLocks noGrp="1"/>
          </p:cNvSpPr>
          <p:nvPr>
            <p:ph type="title"/>
          </p:nvPr>
        </p:nvSpPr>
        <p:spPr>
          <a:xfrm>
            <a:off x="838200" y="1412488"/>
            <a:ext cx="2899189" cy="4363844"/>
          </a:xfrm>
        </p:spPr>
        <p:txBody>
          <a:bodyPr anchor="t">
            <a:normAutofit/>
          </a:bodyPr>
          <a:lstStyle/>
          <a:p>
            <a:r>
              <a:rPr lang="en-US" sz="5400" dirty="0">
                <a:solidFill>
                  <a:srgbClr val="FFFFFF"/>
                </a:solidFill>
              </a:rPr>
              <a:t>What did the original data look like?</a:t>
            </a:r>
          </a:p>
        </p:txBody>
      </p:sp>
      <p:sp>
        <p:nvSpPr>
          <p:cNvPr id="5" name="Content Placeholder 4">
            <a:extLst>
              <a:ext uri="{FF2B5EF4-FFF2-40B4-BE49-F238E27FC236}">
                <a16:creationId xmlns:a16="http://schemas.microsoft.com/office/drawing/2014/main" id="{DFC0006E-D251-E2B6-1EAF-A7F25A3CC28F}"/>
              </a:ext>
            </a:extLst>
          </p:cNvPr>
          <p:cNvSpPr>
            <a:spLocks noGrp="1"/>
          </p:cNvSpPr>
          <p:nvPr>
            <p:ph sz="half" idx="1"/>
          </p:nvPr>
        </p:nvSpPr>
        <p:spPr>
          <a:xfrm>
            <a:off x="4380855" y="1412489"/>
            <a:ext cx="3427283" cy="4363844"/>
          </a:xfrm>
        </p:spPr>
        <p:txBody>
          <a:bodyPr>
            <a:noAutofit/>
          </a:bodyPr>
          <a:lstStyle/>
          <a:p>
            <a:pPr marL="0" indent="0">
              <a:buNone/>
            </a:pPr>
            <a:r>
              <a:rPr lang="en-US" sz="2400" dirty="0"/>
              <a:t>Feature Variables:</a:t>
            </a:r>
          </a:p>
          <a:p>
            <a:pPr marL="1143000" marR="0" lvl="2" indent="-228600">
              <a:spcBef>
                <a:spcPts val="0"/>
              </a:spcBef>
              <a:spcAft>
                <a:spcPts val="0"/>
              </a:spcAft>
              <a:buFont typeface="+mj-lt"/>
              <a:buAutoNum type="arabicPeriod"/>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Age </a:t>
            </a:r>
          </a:p>
          <a:p>
            <a:pPr marL="1143000" marR="0" lvl="2" indent="-228600">
              <a:spcBef>
                <a:spcPts val="0"/>
              </a:spcBef>
              <a:spcAft>
                <a:spcPts val="0"/>
              </a:spcAft>
              <a:buFont typeface="+mj-lt"/>
              <a:buAutoNum type="arabicPeriod"/>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Sex </a:t>
            </a:r>
          </a:p>
          <a:p>
            <a:pPr marL="1143000" marR="0" lvl="2" indent="-228600">
              <a:spcBef>
                <a:spcPts val="0"/>
              </a:spcBef>
              <a:spcAft>
                <a:spcPts val="0"/>
              </a:spcAft>
              <a:buFont typeface="+mj-lt"/>
              <a:buAutoNum type="arabicPeriod"/>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ChestPainType</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1143000" marR="0" lvl="2" indent="-228600">
              <a:spcBef>
                <a:spcPts val="0"/>
              </a:spcBef>
              <a:spcAft>
                <a:spcPts val="0"/>
              </a:spcAft>
              <a:buFont typeface="+mj-lt"/>
              <a:buAutoNum type="arabicPeriod"/>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RestingBP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1143000" marR="0" lvl="2" indent="-228600">
              <a:spcBef>
                <a:spcPts val="0"/>
              </a:spcBef>
              <a:spcAft>
                <a:spcPts val="0"/>
              </a:spcAft>
              <a:buFont typeface="+mj-lt"/>
              <a:buAutoNum type="arabicPeriod"/>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Cholesterol</a:t>
            </a:r>
          </a:p>
          <a:p>
            <a:pPr marL="1143000" marR="0" lvl="2" indent="-228600">
              <a:spcBef>
                <a:spcPts val="0"/>
              </a:spcBef>
              <a:spcAft>
                <a:spcPts val="0"/>
              </a:spcAft>
              <a:buFont typeface="+mj-lt"/>
              <a:buAutoNum type="arabicPeriod"/>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FastingBS</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1143000" marR="0" lvl="2" indent="-228600">
              <a:spcBef>
                <a:spcPts val="0"/>
              </a:spcBef>
              <a:spcAft>
                <a:spcPts val="0"/>
              </a:spcAft>
              <a:buFont typeface="+mj-lt"/>
              <a:buAutoNum type="arabicPeriod"/>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RestingECG</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1143000" marR="0" lvl="2" indent="-228600">
              <a:spcBef>
                <a:spcPts val="0"/>
              </a:spcBef>
              <a:spcAft>
                <a:spcPts val="0"/>
              </a:spcAft>
              <a:buFont typeface="+mj-lt"/>
              <a:buAutoNum type="arabicPeriod"/>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MaxHR</a:t>
            </a:r>
            <a:endParaRPr lang="en-US" sz="2400" kern="100" dirty="0">
              <a:latin typeface="Times New Roman" panose="02020603050405020304" pitchFamily="18" charset="0"/>
              <a:ea typeface="Calibri" panose="020F0502020204030204" pitchFamily="34" charset="0"/>
              <a:cs typeface="Times New Roman" panose="02020603050405020304" pitchFamily="18" charset="0"/>
            </a:endParaRPr>
          </a:p>
          <a:p>
            <a:pPr marL="1143000" marR="0" lvl="2" indent="-228600">
              <a:spcBef>
                <a:spcPts val="0"/>
              </a:spcBef>
              <a:spcAft>
                <a:spcPts val="0"/>
              </a:spcAft>
              <a:buFont typeface="+mj-lt"/>
              <a:buAutoNum type="arabicPeriod"/>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ExerciseAngina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1143000" marR="0" lvl="2" indent="-228600">
              <a:spcBef>
                <a:spcPts val="0"/>
              </a:spcBef>
              <a:spcAft>
                <a:spcPts val="0"/>
              </a:spcAft>
              <a:buFont typeface="+mj-lt"/>
              <a:buAutoNum type="arabicPeriod"/>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OldPeak</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1143000" marR="0" lvl="2" indent="-228600">
              <a:spcBef>
                <a:spcPts val="0"/>
              </a:spcBef>
              <a:spcAft>
                <a:spcPts val="800"/>
              </a:spcAft>
              <a:buFont typeface="+mj-lt"/>
              <a:buAutoNum type="arabicPeriod"/>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STSlope</a:t>
            </a:r>
            <a:endParaRPr lang="en-US" sz="2400" dirty="0"/>
          </a:p>
        </p:txBody>
      </p:sp>
      <p:cxnSp>
        <p:nvCxnSpPr>
          <p:cNvPr id="20" name="Straight Connector 19">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D94B8C0A-8B93-FE77-D294-32EB5E9ECDBF}"/>
              </a:ext>
            </a:extLst>
          </p:cNvPr>
          <p:cNvSpPr>
            <a:spLocks noGrp="1"/>
          </p:cNvSpPr>
          <p:nvPr>
            <p:ph sz="half" idx="2"/>
          </p:nvPr>
        </p:nvSpPr>
        <p:spPr>
          <a:xfrm>
            <a:off x="8451604" y="1412489"/>
            <a:ext cx="3197701" cy="4363844"/>
          </a:xfrm>
        </p:spPr>
        <p:txBody>
          <a:bodyPr>
            <a:normAutofit/>
          </a:bodyPr>
          <a:lstStyle/>
          <a:p>
            <a:pPr marL="0" indent="0">
              <a:buNone/>
            </a:pPr>
            <a:r>
              <a:rPr lang="en-US" sz="2400" dirty="0"/>
              <a:t>Target Variable:</a:t>
            </a:r>
          </a:p>
          <a:p>
            <a:r>
              <a:rPr lang="en-US" sz="2400" dirty="0" err="1"/>
              <a:t>HeartDisease</a:t>
            </a:r>
            <a:endParaRPr lang="en-US" sz="2400" dirty="0"/>
          </a:p>
          <a:p>
            <a:pPr lvl="1"/>
            <a:r>
              <a:rPr lang="en-US" dirty="0"/>
              <a:t>1 – yes</a:t>
            </a:r>
          </a:p>
          <a:p>
            <a:pPr lvl="1"/>
            <a:r>
              <a:rPr lang="en-US" dirty="0"/>
              <a:t>0 - no</a:t>
            </a:r>
          </a:p>
        </p:txBody>
      </p:sp>
      <p:pic>
        <p:nvPicPr>
          <p:cNvPr id="21" name="Audio 20">
            <a:hlinkClick r:id="" action="ppaction://media"/>
            <a:extLst>
              <a:ext uri="{FF2B5EF4-FFF2-40B4-BE49-F238E27FC236}">
                <a16:creationId xmlns:a16="http://schemas.microsoft.com/office/drawing/2014/main" id="{0090E130-FEFB-1A77-85AE-15A7F8695BD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05237429"/>
      </p:ext>
    </p:extLst>
  </p:cSld>
  <p:clrMapOvr>
    <a:masterClrMapping/>
  </p:clrMapOvr>
  <mc:AlternateContent xmlns:mc="http://schemas.openxmlformats.org/markup-compatibility/2006">
    <mc:Choice xmlns:p14="http://schemas.microsoft.com/office/powerpoint/2010/main" Requires="p14">
      <p:transition spd="slow" p14:dur="2000" advTm="31054"/>
    </mc:Choice>
    <mc:Fallback>
      <p:transition spd="slow" advTm="310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643A7A40-1AE6-4218-A8E0-8248174A5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D8AB40A-4374-4897-B5EE-9F8913476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6"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7AB702-7CF0-FD2D-327F-60683452EE49}"/>
              </a:ext>
            </a:extLst>
          </p:cNvPr>
          <p:cNvSpPr>
            <a:spLocks noGrp="1"/>
          </p:cNvSpPr>
          <p:nvPr>
            <p:ph type="title"/>
          </p:nvPr>
        </p:nvSpPr>
        <p:spPr>
          <a:xfrm>
            <a:off x="9893300" y="1118937"/>
            <a:ext cx="2295654" cy="2683187"/>
          </a:xfrm>
        </p:spPr>
        <p:txBody>
          <a:bodyPr vert="horz" lIns="91440" tIns="45720" rIns="91440" bIns="45720" rtlCol="0" anchor="b">
            <a:normAutofit/>
          </a:bodyPr>
          <a:lstStyle/>
          <a:p>
            <a:r>
              <a:rPr lang="en-US" sz="4000" kern="1200" dirty="0">
                <a:solidFill>
                  <a:schemeClr val="tx2"/>
                </a:solidFill>
                <a:latin typeface="+mj-lt"/>
                <a:ea typeface="+mj-ea"/>
                <a:cs typeface="+mj-cs"/>
              </a:rPr>
              <a:t>How were outliers handled?</a:t>
            </a:r>
          </a:p>
        </p:txBody>
      </p:sp>
      <p:grpSp>
        <p:nvGrpSpPr>
          <p:cNvPr id="33" name="Group 32">
            <a:extLst>
              <a:ext uri="{FF2B5EF4-FFF2-40B4-BE49-F238E27FC236}">
                <a16:creationId xmlns:a16="http://schemas.microsoft.com/office/drawing/2014/main" id="{2783379C-045E-4010-ABDC-A270A0AA10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176401" y="170308"/>
            <a:ext cx="2514948" cy="2174333"/>
            <a:chOff x="-305" y="-4155"/>
            <a:chExt cx="2514948" cy="2174333"/>
          </a:xfrm>
        </p:grpSpPr>
        <p:sp>
          <p:nvSpPr>
            <p:cNvPr id="34" name="Freeform: Shape 33">
              <a:extLst>
                <a:ext uri="{FF2B5EF4-FFF2-40B4-BE49-F238E27FC236}">
                  <a16:creationId xmlns:a16="http://schemas.microsoft.com/office/drawing/2014/main" id="{0B0AB1BF-11AE-4CFF-85EC-E51DBD316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526548A0-953E-4FBA-97A5-592ACAF42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F84FA27B-CD1F-421B-BB4F-B141F02FF4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7" name="Freeform: Shape 36">
              <a:extLst>
                <a:ext uri="{FF2B5EF4-FFF2-40B4-BE49-F238E27FC236}">
                  <a16:creationId xmlns:a16="http://schemas.microsoft.com/office/drawing/2014/main" id="{3CDBD6AB-1AC7-4807-9C34-01139BB7C2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descr="A group of blue lines with white text&#10;&#10;Description automatically generated">
            <a:extLst>
              <a:ext uri="{FF2B5EF4-FFF2-40B4-BE49-F238E27FC236}">
                <a16:creationId xmlns:a16="http://schemas.microsoft.com/office/drawing/2014/main" id="{6201EFA9-A1EF-1D75-7B55-F6FA5C180AD3}"/>
              </a:ext>
            </a:extLst>
          </p:cNvPr>
          <p:cNvPicPr>
            <a:picLocks noChangeAspect="1"/>
          </p:cNvPicPr>
          <p:nvPr/>
        </p:nvPicPr>
        <p:blipFill>
          <a:blip r:embed="rId5"/>
          <a:stretch>
            <a:fillRect/>
          </a:stretch>
        </p:blipFill>
        <p:spPr>
          <a:xfrm>
            <a:off x="0" y="0"/>
            <a:ext cx="9890255" cy="6857390"/>
          </a:xfrm>
          <a:prstGeom prst="rect">
            <a:avLst/>
          </a:prstGeom>
        </p:spPr>
      </p:pic>
      <p:grpSp>
        <p:nvGrpSpPr>
          <p:cNvPr id="39" name="Group 38">
            <a:extLst>
              <a:ext uri="{FF2B5EF4-FFF2-40B4-BE49-F238E27FC236}">
                <a16:creationId xmlns:a16="http://schemas.microsoft.com/office/drawing/2014/main" id="{F5FDDF18-F156-4D2D-82C6-F55008E338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130553" y="4560734"/>
            <a:ext cx="3061446" cy="2297265"/>
            <a:chOff x="-305" y="-1"/>
            <a:chExt cx="3832880" cy="2876136"/>
          </a:xfrm>
        </p:grpSpPr>
        <p:sp>
          <p:nvSpPr>
            <p:cNvPr id="40" name="Freeform: Shape 39">
              <a:extLst>
                <a:ext uri="{FF2B5EF4-FFF2-40B4-BE49-F238E27FC236}">
                  <a16:creationId xmlns:a16="http://schemas.microsoft.com/office/drawing/2014/main" id="{3822C29E-FFDD-45BC-A286-9C00C8E2D2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C9E2381D-1763-4D42-A3A2-B2345DD35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D2A622D5-9532-4E0C-B9A8-DAEDD4646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42">
              <a:extLst>
                <a:ext uri="{FF2B5EF4-FFF2-40B4-BE49-F238E27FC236}">
                  <a16:creationId xmlns:a16="http://schemas.microsoft.com/office/drawing/2014/main" id="{5C0ABE88-5ADF-4A31-8505-78968DBB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Audio 8">
            <a:hlinkClick r:id="" action="ppaction://media"/>
            <a:extLst>
              <a:ext uri="{FF2B5EF4-FFF2-40B4-BE49-F238E27FC236}">
                <a16:creationId xmlns:a16="http://schemas.microsoft.com/office/drawing/2014/main" id="{7668A442-66D3-E646-9C6E-8EC7D1DDE4E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43812354"/>
      </p:ext>
    </p:extLst>
  </p:cSld>
  <p:clrMapOvr>
    <a:masterClrMapping/>
  </p:clrMapOvr>
  <mc:AlternateContent xmlns:mc="http://schemas.openxmlformats.org/markup-compatibility/2006">
    <mc:Choice xmlns:p14="http://schemas.microsoft.com/office/powerpoint/2010/main" Requires="p14">
      <p:transition spd="slow" p14:dur="2000" advTm="79034"/>
    </mc:Choice>
    <mc:Fallback>
      <p:transition spd="slow" advTm="790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AB702-7CF0-FD2D-327F-60683452EE49}"/>
              </a:ext>
            </a:extLst>
          </p:cNvPr>
          <p:cNvSpPr>
            <a:spLocks noGrp="1"/>
          </p:cNvSpPr>
          <p:nvPr>
            <p:ph type="title"/>
          </p:nvPr>
        </p:nvSpPr>
        <p:spPr/>
        <p:txBody>
          <a:bodyPr/>
          <a:lstStyle/>
          <a:p>
            <a:r>
              <a:rPr lang="en-US" dirty="0"/>
              <a:t>What models were considered?</a:t>
            </a:r>
          </a:p>
        </p:txBody>
      </p:sp>
      <p:graphicFrame>
        <p:nvGraphicFramePr>
          <p:cNvPr id="5" name="Content Placeholder 2">
            <a:extLst>
              <a:ext uri="{FF2B5EF4-FFF2-40B4-BE49-F238E27FC236}">
                <a16:creationId xmlns:a16="http://schemas.microsoft.com/office/drawing/2014/main" id="{C059CBCD-4375-5554-509D-16E260743A54}"/>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0" name="Audio 29">
            <a:hlinkClick r:id="" action="ppaction://media"/>
            <a:extLst>
              <a:ext uri="{FF2B5EF4-FFF2-40B4-BE49-F238E27FC236}">
                <a16:creationId xmlns:a16="http://schemas.microsoft.com/office/drawing/2014/main" id="{2DDC8F58-86D1-7291-D1FF-A0794921E12E}"/>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77759206"/>
      </p:ext>
    </p:extLst>
  </p:cSld>
  <p:clrMapOvr>
    <a:masterClrMapping/>
  </p:clrMapOvr>
  <mc:AlternateContent xmlns:mc="http://schemas.openxmlformats.org/markup-compatibility/2006">
    <mc:Choice xmlns:p14="http://schemas.microsoft.com/office/powerpoint/2010/main" Requires="p14">
      <p:transition spd="slow" p14:dur="2000" advTm="47496"/>
    </mc:Choice>
    <mc:Fallback>
      <p:transition spd="slow" advTm="474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alpha val="5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99A8B2-F3BA-80B8-0897-BBF711CCEEAF}"/>
              </a:ext>
            </a:extLst>
          </p:cNvPr>
          <p:cNvSpPr>
            <a:spLocks noGrp="1"/>
          </p:cNvSpPr>
          <p:nvPr>
            <p:ph type="title"/>
          </p:nvPr>
        </p:nvSpPr>
        <p:spPr>
          <a:xfrm>
            <a:off x="838200" y="1412488"/>
            <a:ext cx="2899189" cy="4363844"/>
          </a:xfrm>
        </p:spPr>
        <p:txBody>
          <a:bodyPr anchor="t">
            <a:normAutofit/>
          </a:bodyPr>
          <a:lstStyle/>
          <a:p>
            <a:r>
              <a:rPr lang="en-US" sz="5400" dirty="0">
                <a:solidFill>
                  <a:srgbClr val="FFFFFF"/>
                </a:solidFill>
              </a:rPr>
              <a:t>Are false positives and negatives harmful?</a:t>
            </a:r>
          </a:p>
        </p:txBody>
      </p:sp>
      <p:sp>
        <p:nvSpPr>
          <p:cNvPr id="3" name="Content Placeholder 2">
            <a:extLst>
              <a:ext uri="{FF2B5EF4-FFF2-40B4-BE49-F238E27FC236}">
                <a16:creationId xmlns:a16="http://schemas.microsoft.com/office/drawing/2014/main" id="{38CF007D-0703-3E51-3711-0592D6EEFFD9}"/>
              </a:ext>
            </a:extLst>
          </p:cNvPr>
          <p:cNvSpPr>
            <a:spLocks noGrp="1"/>
          </p:cNvSpPr>
          <p:nvPr>
            <p:ph sz="half" idx="1"/>
          </p:nvPr>
        </p:nvSpPr>
        <p:spPr>
          <a:xfrm>
            <a:off x="4152909" y="1412489"/>
            <a:ext cx="3655230" cy="4363844"/>
          </a:xfrm>
        </p:spPr>
        <p:txBody>
          <a:bodyPr>
            <a:normAutofit/>
          </a:bodyPr>
          <a:lstStyle/>
          <a:p>
            <a:pPr marL="0" indent="0">
              <a:buNone/>
            </a:pPr>
            <a:r>
              <a:rPr lang="en-US" sz="3600" dirty="0"/>
              <a:t>False Positives: Predicts a patient has heart disease, but they do not</a:t>
            </a:r>
          </a:p>
          <a:p>
            <a:pPr marL="0" indent="0">
              <a:buNone/>
            </a:pPr>
            <a:endParaRPr lang="en-US" sz="2000" dirty="0"/>
          </a:p>
        </p:txBody>
      </p:sp>
      <p:cxnSp>
        <p:nvCxnSpPr>
          <p:cNvPr id="11" name="Straight Connector 10">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90A2F089-4472-470D-0306-23B508437176}"/>
              </a:ext>
            </a:extLst>
          </p:cNvPr>
          <p:cNvSpPr>
            <a:spLocks noGrp="1"/>
          </p:cNvSpPr>
          <p:nvPr>
            <p:ph sz="half" idx="2"/>
          </p:nvPr>
        </p:nvSpPr>
        <p:spPr>
          <a:xfrm>
            <a:off x="8451604" y="1412489"/>
            <a:ext cx="3427355" cy="4363844"/>
          </a:xfrm>
        </p:spPr>
        <p:txBody>
          <a:bodyPr>
            <a:normAutofit/>
          </a:bodyPr>
          <a:lstStyle/>
          <a:p>
            <a:pPr marL="0" indent="0">
              <a:buNone/>
            </a:pPr>
            <a:r>
              <a:rPr lang="en-US" sz="3600" dirty="0"/>
              <a:t>False Negatives: Predicts a patient does not have heart disease, but they do</a:t>
            </a:r>
          </a:p>
          <a:p>
            <a:endParaRPr lang="en-US" sz="2000" dirty="0"/>
          </a:p>
        </p:txBody>
      </p:sp>
      <p:pic>
        <p:nvPicPr>
          <p:cNvPr id="15" name="Audio 14">
            <a:hlinkClick r:id="" action="ppaction://media"/>
            <a:extLst>
              <a:ext uri="{FF2B5EF4-FFF2-40B4-BE49-F238E27FC236}">
                <a16:creationId xmlns:a16="http://schemas.microsoft.com/office/drawing/2014/main" id="{77B0CF0F-20EE-EA3D-A54B-E1E37AAE2EA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73640285"/>
      </p:ext>
    </p:extLst>
  </p:cSld>
  <p:clrMapOvr>
    <a:masterClrMapping/>
  </p:clrMapOvr>
  <mc:AlternateContent xmlns:mc="http://schemas.openxmlformats.org/markup-compatibility/2006">
    <mc:Choice xmlns:p14="http://schemas.microsoft.com/office/powerpoint/2010/main" Requires="p14">
      <p:transition spd="slow" p14:dur="2000" advTm="62115"/>
    </mc:Choice>
    <mc:Fallback>
      <p:transition spd="slow" advTm="621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TotalTime>
  <Words>1417</Words>
  <Application>Microsoft Office PowerPoint</Application>
  <PresentationFormat>Widescreen</PresentationFormat>
  <Paragraphs>81</Paragraphs>
  <Slides>14</Slides>
  <Notes>11</Notes>
  <HiddenSlides>0</HiddenSlides>
  <MMClips>13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Times New Roman</vt:lpstr>
      <vt:lpstr>Office Theme</vt:lpstr>
      <vt:lpstr>Predicting Heart Disease</vt:lpstr>
      <vt:lpstr>Business Problem</vt:lpstr>
      <vt:lpstr>What is Heart Disease?</vt:lpstr>
      <vt:lpstr>Why is heart disease important to predict?</vt:lpstr>
      <vt:lpstr>How is Heart Disease Currently Diagnosed?</vt:lpstr>
      <vt:lpstr>What did the original data look like?</vt:lpstr>
      <vt:lpstr>How were outliers handled?</vt:lpstr>
      <vt:lpstr>What models were considered?</vt:lpstr>
      <vt:lpstr>Are false positives and negatives harmful?</vt:lpstr>
      <vt:lpstr>What metrics were used for the results?</vt:lpstr>
      <vt:lpstr>Is the model ready for deployment?</vt:lpstr>
      <vt:lpstr>What are the ethical considerations?</vt:lpstr>
      <vt:lpstr>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Heart Disease</dc:title>
  <dc:creator>Alyssa Weber</dc:creator>
  <cp:lastModifiedBy>Alyssa Weber</cp:lastModifiedBy>
  <cp:revision>1</cp:revision>
  <dcterms:created xsi:type="dcterms:W3CDTF">2023-07-31T02:05:28Z</dcterms:created>
  <dcterms:modified xsi:type="dcterms:W3CDTF">2023-07-31T03:48:40Z</dcterms:modified>
</cp:coreProperties>
</file>